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2"/>
  </p:notesMasterIdLst>
  <p:sldIdLst>
    <p:sldId id="256" r:id="rId2"/>
    <p:sldId id="318" r:id="rId3"/>
    <p:sldId id="258" r:id="rId4"/>
    <p:sldId id="259" r:id="rId5"/>
    <p:sldId id="262" r:id="rId6"/>
    <p:sldId id="263" r:id="rId7"/>
    <p:sldId id="264" r:id="rId8"/>
    <p:sldId id="265" r:id="rId9"/>
    <p:sldId id="272" r:id="rId10"/>
    <p:sldId id="266" r:id="rId11"/>
    <p:sldId id="273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6" r:id="rId28"/>
    <p:sldId id="305" r:id="rId29"/>
    <p:sldId id="307" r:id="rId30"/>
    <p:sldId id="308" r:id="rId31"/>
    <p:sldId id="319" r:id="rId32"/>
    <p:sldId id="309" r:id="rId33"/>
    <p:sldId id="310" r:id="rId34"/>
    <p:sldId id="321" r:id="rId35"/>
    <p:sldId id="322" r:id="rId36"/>
    <p:sldId id="324" r:id="rId37"/>
    <p:sldId id="323" r:id="rId38"/>
    <p:sldId id="325" r:id="rId39"/>
    <p:sldId id="326" r:id="rId40"/>
    <p:sldId id="327" r:id="rId41"/>
    <p:sldId id="328" r:id="rId42"/>
    <p:sldId id="329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20" r:id="rId68"/>
    <p:sldId id="268" r:id="rId69"/>
    <p:sldId id="270" r:id="rId70"/>
    <p:sldId id="271" r:id="rId71"/>
    <p:sldId id="285" r:id="rId72"/>
    <p:sldId id="276" r:id="rId73"/>
    <p:sldId id="287" r:id="rId74"/>
    <p:sldId id="288" r:id="rId75"/>
    <p:sldId id="311" r:id="rId76"/>
    <p:sldId id="355" r:id="rId77"/>
    <p:sldId id="314" r:id="rId78"/>
    <p:sldId id="315" r:id="rId79"/>
    <p:sldId id="317" r:id="rId80"/>
    <p:sldId id="316" r:id="rId8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7403323-AAF5-4A0B-A99D-9844F6F8FD00}">
          <p14:sldIdLst>
            <p14:sldId id="256"/>
            <p14:sldId id="318"/>
            <p14:sldId id="258"/>
            <p14:sldId id="259"/>
            <p14:sldId id="262"/>
            <p14:sldId id="263"/>
            <p14:sldId id="264"/>
            <p14:sldId id="265"/>
            <p14:sldId id="272"/>
            <p14:sldId id="266"/>
            <p14:sldId id="273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6"/>
            <p14:sldId id="305"/>
            <p14:sldId id="307"/>
            <p14:sldId id="308"/>
            <p14:sldId id="319"/>
            <p14:sldId id="309"/>
            <p14:sldId id="310"/>
            <p14:sldId id="321"/>
            <p14:sldId id="322"/>
            <p14:sldId id="324"/>
            <p14:sldId id="323"/>
            <p14:sldId id="325"/>
            <p14:sldId id="326"/>
            <p14:sldId id="327"/>
            <p14:sldId id="328"/>
            <p14:sldId id="329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20"/>
            <p14:sldId id="268"/>
            <p14:sldId id="270"/>
            <p14:sldId id="271"/>
          </p14:sldIdLst>
        </p14:section>
        <p14:section name="Acentuação" id="{AC46BFE9-5917-4EF0-808B-E36AA6CDE384}">
          <p14:sldIdLst/>
        </p14:section>
        <p14:section name="Gramática" id="{4F0BDCAE-B9E7-45D5-91D3-8C696D4DA19F}">
          <p14:sldIdLst>
            <p14:sldId id="285"/>
            <p14:sldId id="276"/>
            <p14:sldId id="287"/>
            <p14:sldId id="288"/>
            <p14:sldId id="311"/>
            <p14:sldId id="355"/>
          </p14:sldIdLst>
        </p14:section>
        <p14:section name="Reforma ortográfica" id="{CB644694-0397-45F0-BD5E-EC475F434195}">
          <p14:sldIdLst/>
        </p14:section>
        <p14:section name="Dicas" id="{264168F2-C355-4E9F-B868-38E8E2B9C42D}">
          <p14:sldIdLst>
            <p14:sldId id="314"/>
            <p14:sldId id="315"/>
            <p14:sldId id="317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9261" autoAdjust="0"/>
  </p:normalViewPr>
  <p:slideViewPr>
    <p:cSldViewPr snapToGrid="0">
      <p:cViewPr>
        <p:scale>
          <a:sx n="100" d="100"/>
          <a:sy n="100" d="100"/>
        </p:scale>
        <p:origin x="516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356E04E-7436-5FDD-A2B8-BF27846C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5EA4BD2-9C50-C0EE-FB62-28C6E3BD71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F0CFF30-A44F-604E-360E-FE6E5550AD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65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B327914-2416-D5FB-1C08-327A783F7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836937E-EF76-4FF9-F9DD-2732B1DA0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BC52EF6-193E-CD88-BB5B-CDFFA09D8C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86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9071CBA-749B-1645-5B0D-4FB896DD3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8491376-0209-28C1-2200-C978A6741E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06770AC-106D-A7EB-0EC1-B8C40024E6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11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07F7506-237A-4764-D4F0-730C54563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464471D-7CAC-5715-41FD-EAD344CE6F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12D46E8-4951-1C3B-6D00-E4895E2FA7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8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5254009-8973-69EC-555C-8A9BAE252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846F8BB-C5A5-1F41-46DF-59D50EF704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428411A-7D44-0AE7-234C-E1B78D61DF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286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D92D1C9-2B2A-6D2F-30FC-5409FEF96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2BB2FAD-A4E3-468E-C23F-8F01CCAA97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AE69AE5-4B08-4AF2-5131-D5D4DDA336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39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CF61AD0-DC30-3DB2-95A3-2E79681A5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DBF86A1-A477-B381-C957-F735BD4913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D9D5915-71AF-544E-C560-12053487CA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07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0B871E2-446C-B03F-8B2E-274531A3C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F0D0E2C-BF46-79DB-DC69-4AC4E289E9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DD67D9C-7371-3733-42EC-CC3FA376D2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423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2C42C3F-F960-7259-198B-2E79A50DD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DBC6025-D91D-BE4B-BF8E-0DEF3EB17E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4A5906A-682D-05B6-6DC2-6CF6B58397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992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8E72D4C-12B8-10E2-B3B9-FE01CCECC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0A612D4-E152-96F5-49BC-6940C522A8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4FB23EA-EDC3-01AA-8E9A-A0377822D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78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252B122-3B54-B9E2-0670-BD1246A5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30CBDF65-A3AB-9AFD-70AE-3943892E3C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00297C19-7972-3012-BD23-03DE3E7CC3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979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8D53A6B-744B-5687-3A21-7A19266DF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BDC3030-DE35-690C-BC1A-49DDA285C9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2A71571-ACC1-C786-C753-0B670FB9B3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365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10E545F-C4E0-8042-9654-9D1D637FD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4439935-3DA0-AAF7-A301-A32DFBEA9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E87AD51-30BE-BE0E-2EB8-1B70993271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19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50C637B-8737-2B1E-6533-49789AEE0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E05F34F-BE2D-82FC-68A7-CB07326B1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4870FC8-73A2-CDBE-7F00-655C9CCD06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320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EE15DC7-A0C3-8168-1285-02C33763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82297E8-5512-7005-93A9-E583AF8631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1E3DC55-44B7-A3DA-BDAC-84111EEA99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96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DBABA5E-4B7F-913D-ADA1-46A38DF83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9CB85CC2-DAEF-64A4-4D1B-C853751683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601C696D-BC64-23B8-C06E-44CB708679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898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CE40AA9-AD10-104F-CB29-84EC67986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B07AF01-3C27-9767-C242-17D6A1B5F1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D4543DB-1F55-BCB0-F4B1-7D0AC7EF8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293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8C138BE-F343-399E-6165-FF641413C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F5B2679-4CAA-0AD7-1FDB-FCC56D01FA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663C2114-BC1E-037E-3ACF-DB8A4397BC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966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33F6BC5-5289-7C61-0185-0DE90CE62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7D26CEF-08D0-92FF-31BC-5D93D4326C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6B4F1701-F63E-38FD-F79C-D17A35FB3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057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3C02698-C38B-5327-C8E7-722DE90C1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262C605-4869-7740-6E1F-0CA55A2A04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7687D65-7B48-AC4A-CAF4-EAD73A4BED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610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83EF9D6-FE86-6E59-5B88-710AC801B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A873865-D522-E971-0DFD-4AD6E28F09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D2857C5-6F4B-9BED-9758-5EC90E4E30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87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448C40D-7566-25D9-6868-547AE48A7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7C029FD-997A-503F-959C-5AEA26B6D1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05F2C36-3806-C3E1-B68C-6228DEC43D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246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B913E48-3E37-0CF3-8E6F-C5D7E0A55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DD49AF4-A56B-B67F-4EA3-38148F80BD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64D2ABF-73B8-4327-EE43-AA13937B2B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058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37CC712-DC9F-3EC0-12CA-E4D292080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CF6D9CB-4A46-664B-CF74-2E9A51796D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085D928-FF66-AC5A-38DF-993128ACFE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406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C1B9E9D-1866-F74F-2AC9-EC58367F9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0BE13E6-3DE5-F295-12CE-7AFC9687F2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799CA84-F663-37A0-CA3F-619C3F8732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65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EB9CFAC-B14E-89CB-8E08-44061C5B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56EBB02-EB0D-A469-0015-05B29DBCEB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CAACCAC-D9EE-6F1D-D631-0DA76BB2DC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16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3F0710D-4CA6-6B61-6E74-9C21A73A3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98B9048-5AC9-203E-07C9-88212D33C7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EE2999B-182B-CBA6-19F6-2348603992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484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D7B1326-5893-6DA6-A81A-0C9D63574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16F7B83-2F56-E52C-D0A6-284109B4E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C09E36E-E346-F4FD-17DB-0289BA5969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9942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C2E3AC5-AD28-BE63-2DFC-114EC425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AFDC813-0574-C5A0-509A-96BBFE8E60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3C00A83-3C51-A44A-B76F-A36AB7C599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4771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6CF14B7-12DB-DB4F-A2C0-BD7DEF69A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384AECA-B9FC-44CE-2A6E-9532F9230B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11A73E7-A442-B2AE-47FE-640D54B03E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4008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0E3657D-6A8A-2BB3-AA29-6AF9E0612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85DC98A-F231-7CC4-FAD6-9B0158D7AC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80828D1-B868-060D-BC68-F863F32489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264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E88E5D7-EB26-14D7-AE96-1D38DCFE0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FF9E103-5956-2C85-26C0-F363E3B8C3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2A6FD6C-7895-796E-83EC-6535E455F2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72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5DFD335-FEE1-88C2-5B27-B1DAA48B6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AE1B64C-A385-C8C0-5B50-0CC58D395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D0C18A8-CB1F-D4A8-9555-12DC0B0DF2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5647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BEBDBF7-F3F7-183B-8CCF-6A59653D2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93E0F8D-3419-2367-496C-EDAAA4740B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182D6A5-C968-4ED1-8130-BC82581FD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7403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34E5501-5044-7D8C-AFD3-4B962AA8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E73A4E7-D9AC-E1CE-F1AF-A3ADC2F1F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45D3E71-61AA-241A-1F24-7D95987F6B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4353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3A682AD-4EB0-3A7C-58C1-0F16A2221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7217DCF-8DA2-374C-A0DA-A8070537B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5F34D36-B184-6DC2-3A52-F01E3C36D0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445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0A46F69-8C89-111C-6241-310F746EF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6715923-6B64-90A0-B8D1-1C365EADFA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F514827-928A-799A-D9F2-BC1B669912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1899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899440D-784F-E84B-1025-7095F5695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D29B1D1-6A99-FF7F-374A-1D78E46794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2E7F019-26C1-2311-3EAE-4677BA231A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7291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F409F9B-DDCD-D7A3-2957-4A7B79924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E00DD12-D844-94EE-A939-09B23D62DC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7BBFD16-430D-235D-7DB0-3B3A5DE20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4303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1A19E85-8A7B-E205-0474-98796F684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C4109E9-4EBC-E5EA-F49D-70F1EE0EFD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B65F086-FE55-A1D4-EE90-FCF3F7B321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712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ABD8C9A-0866-8C04-D5D5-D354181F5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1F86B74-29BC-60CF-53B8-A73695593E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33AFF2B-DA9B-639A-74B8-7D586C96B2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6132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9BC6D3B-078D-822B-C0AD-DE9B386CC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7E714B9-00DE-A74D-F3FB-CC5F86C96C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0FB0CA1-7B45-7817-EFA1-62013B487E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819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914424F-AA99-F461-3866-19230D49A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6E2475F-26F3-9663-EA43-141DD2194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DE93391-385F-86CF-0F99-E9C5B6FC6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3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0691AFA-95D8-AFC4-39C2-24F8008D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740F0AF-00B9-E3C6-949B-E9D226F490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6E3A97C-8396-058A-D59B-496CF11F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8442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C355000-B1DC-DDC7-CB3A-963FC399C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DBCBEC8-E4F8-984E-A636-05DDE5256C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D28CFF4-05C7-AC07-7EC5-53E14D4134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8726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472E8DB-0F67-8603-CD34-BD973C41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A2A81BC-5D35-E5D8-6365-9A68D7D0B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1B8261D-127F-5603-4259-64CBB4E0D1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6299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9A2E36C-516B-1A45-06B8-8F40AED05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659CC71-1028-6CC1-817A-FC063DF78C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428D939-2578-0C50-2E40-DAE40C22A0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9065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65167C5-2519-A586-7335-8D0A02F2E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D77DC8B-DD0B-D241-FD9D-5F783287B1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930E305-9C17-C7F3-D577-5F86B76CC6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6928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5F77C4F-F5E0-4DD5-DEDF-3AAFEE119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1D674CC-74A3-9A6C-E649-3E8911F307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D4FEC6B-4486-CFAE-8C07-57E3EB39E1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4113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9CF198B-A567-C39E-B56D-DE5DCD029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9E273BD-8B55-7EA5-98B2-678E6285AE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73A8CEB-91C9-AFAE-6C96-057B492B06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7636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442C32B-7785-2811-8E41-B0FF05E3F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8DDD309-74AB-6D76-A085-41BFA4EEE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68D0748-9E7D-428A-B9A3-DF375F69E5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1656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DFF96D8-95B3-EDA8-693E-600E58A44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F51728E-3BB3-2303-95FE-D9D163EE79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52BC0CE-0EF7-B60F-6544-B793A91341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1798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6946BB8-0A29-1FC5-4104-CABC0F908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C0B5EEA-5F4D-B73D-14A2-E245B60B6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9351854-D093-7800-FBE2-83F5E1AB83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9851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437967E-8787-675E-A7D1-59BF5DEF6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B825FD5-E6E1-952F-2D50-39D85F2C1D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50606D5-C154-8D8F-E7D2-B393D663E5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06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21171D0-7577-D65E-9EB2-9596BC912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AB6D6B3-3E29-B6AF-3CBD-CD76C2660C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49C76C3-1E1B-DB52-6769-477CA37D7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4532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A5F22BD-C5B0-2DBB-DB19-850CCDB46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42CBC76-576B-4420-D714-97BD84C6D1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0A736F1-A857-5764-AC3D-BB5C753B1D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9421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C826D3E-8107-3ED0-6A6A-C2BE92886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EF62E74-AE60-BFBB-CC7C-99EF406985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BF3F03F-04E3-C57B-FF63-CB4771FB7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4029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5A69938-0770-AC49-652A-0F45A4B8A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F4AEA87-7A9F-BDE9-EAC5-5E935B02C4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7447026-6D27-C722-B3A4-079A346556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002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EA011D0-8B45-9917-79C6-ADDF2A612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0774F39-8577-73C9-30CB-D27C729011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8BF9F15-1E98-0F37-55C7-BD0288CF5A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1385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B22CB45-39E0-C434-12B9-B216BEB9A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E34D9D1-2A8F-6533-18BC-1BDC4263DB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68EBEB0-EFEC-B8F2-77C3-351301D68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5207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0FB18EC-D8AF-E8CC-B066-B6C36C00D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9526323-592E-C978-B694-B6F41E563A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A252266-340F-F96E-B7EE-F500C667AF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4358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508F598-0629-E4B0-E93D-BD54B5181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CB2CDBC-06D8-0D1C-D8E7-6F4CED813B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53A2E68-E268-4F9E-574F-A77FAC6B75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6729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9570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BFEC796-7E62-B92D-064C-EA2C4F65C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5E9D82C-3CD4-5548-6C46-5C22F6C80D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D9C2C14-A9F5-3728-353D-C29A2A6CD7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6664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13C407D-A858-961D-407F-C364BE6E0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BBA9D47-711D-C4CC-3C8A-A105EA8610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61B0BF7-CA6B-CF63-0350-C896345F23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32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2061C61-B9B1-3602-2546-10857041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D1BCC4D-9978-8EC3-CB47-473C454FFD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31D99E9-1822-DCBD-E106-72B9F237E3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5397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A454B57-1596-BF14-01CE-526D0B7D3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E65621D-FB53-EC1D-0A17-62DB72C10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5C58BF0-83AB-472B-25D7-28365B3316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4443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E0FEE04-5CAF-BA02-62A1-9188E20A6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B886B0F-C4D7-F0C3-9B6E-0E9447F2FB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2EB2AEB-2F29-395E-7976-4B480CF39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1396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636CC82-CDC9-1CF7-02F1-8BE1DB7BA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4DD49BE-8BC0-5956-3164-90D53DEB6B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C20FC98-6C6B-ED24-B572-20F8E7895C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023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E0AEF2F-07A6-E611-DF5F-A4A4D1563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AAA565E-7E5A-A3CB-E5F6-0CA38921AA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ED6F7B1-FE5A-3EB2-D43B-A0D5E37CB5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8781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992CD2C-221D-1344-274D-9D615C892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4341EF5-2A01-064C-A149-403FDB5F00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D67B327-A20A-B349-7731-68C0F7023B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0514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39C8827-31B8-E468-D9BF-D868A2781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8877B78-594A-BD91-9775-C8862FB7AB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D6D6C3D-68A0-F9E7-57DE-BE4083C8AA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9682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DEAFB09-B8B4-FE19-C477-F26ABC5AF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D850922-308C-9A54-0C5D-DC0977E605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6AD6533B-4A0A-FCD6-8D05-DDAA0DAB6E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3707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67DC719-E1E9-D7FB-4B88-7D0E8639C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85A86EF-75CF-62C1-7746-946734150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B6220B0-59CE-38BC-37A8-47F1E948D5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672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75EC31B-D0CF-3F28-39EB-FA6A38E6E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C74BD8D-2C10-6ED9-97F0-F627DA48D6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2238BEB-8C69-ED5E-B734-19CCE2A7A3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23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CA4CA03-1C0E-A8C5-F973-5FA1262B7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0F67AFE-2D60-328A-BFDC-0B56D5D246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02AAA42-5CAC-B30C-9F3D-E1CABAEB6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40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icionario.priberam.org/" TargetMode="External"/><Relationship Id="rId4" Type="http://schemas.openxmlformats.org/officeDocument/2006/relationships/hyperlink" Target="https://www.academia.org.br/nossa-lingua/busca-no-vocabulari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82222" y="0"/>
            <a:ext cx="7892128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TÉCNICAS DE REDAÇÃO OFICIAL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873675" y="2199575"/>
            <a:ext cx="41964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Comunicação Oficial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Escrita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B2571C5-AA03-5410-1C5C-2397678BD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0DF5416-9F36-31FD-BD2F-9CB1677857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DAFD43D-39C4-B701-985D-4E917426D12D}"/>
              </a:ext>
            </a:extLst>
          </p:cNvPr>
          <p:cNvSpPr txBox="1"/>
          <p:nvPr/>
        </p:nvSpPr>
        <p:spPr>
          <a:xfrm>
            <a:off x="519289" y="833865"/>
            <a:ext cx="7507111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ORALIDADE 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pt-BR" sz="18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Lá nas casas amarela.</a:t>
            </a:r>
          </a:p>
          <a:p>
            <a:pPr marL="342900" indent="-342900">
              <a:buFont typeface="Arial"/>
              <a:buAutoNum type="arabicPeriod"/>
            </a:pPr>
            <a:r>
              <a:rPr lang="pt-BR" sz="18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Lá nas casa amarela.</a:t>
            </a:r>
          </a:p>
          <a:p>
            <a:pPr marL="342900" indent="-342900">
              <a:buAutoNum type="arabicPeriod"/>
            </a:pPr>
            <a:r>
              <a:rPr lang="pt-BR" sz="18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Lá nas casas amarelas.</a:t>
            </a:r>
          </a:p>
          <a:p>
            <a:pPr marL="342900" indent="-342900">
              <a:buAutoNum type="arabicPeriod"/>
            </a:pPr>
            <a:r>
              <a:rPr lang="pt-BR" sz="18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Lá na casas amarela.*</a:t>
            </a:r>
          </a:p>
          <a:p>
            <a:pPr marL="342900" indent="-342900">
              <a:buAutoNum type="arabicPeriod"/>
            </a:pPr>
            <a:r>
              <a:rPr lang="pt-BR" sz="18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Lá na casa amarelas.*</a:t>
            </a: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4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1239481-A670-5526-BE62-4A9161C1D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7C023CD-6BC2-D379-2D7F-2691E9B626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B7DB25E-9CDC-A65A-5ABC-0A677EBA4F6F}"/>
              </a:ext>
            </a:extLst>
          </p:cNvPr>
          <p:cNvSpPr txBox="1"/>
          <p:nvPr/>
        </p:nvSpPr>
        <p:spPr>
          <a:xfrm>
            <a:off x="372534" y="478884"/>
            <a:ext cx="7507111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a representação gráfica da língua.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Quais os principais defeitos de um texto?  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Como produzir um bom texto?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Devo utilizar o mesmo tipo de linguagem na forma verbal e na escrita?</a:t>
            </a: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1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9BC3ADD-7B02-DC6D-40BD-8F97B6DA3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5CBD868-ABA4-0DD8-4A2E-DA59725C3A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BA71600-A955-CBD8-EC39-8AD5ACE16E83}"/>
              </a:ext>
            </a:extLst>
          </p:cNvPr>
          <p:cNvSpPr txBox="1"/>
          <p:nvPr/>
        </p:nvSpPr>
        <p:spPr>
          <a:xfrm>
            <a:off x="372534" y="478884"/>
            <a:ext cx="7507111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- Características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latin typeface="+mj-lt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+mj-lt"/>
              </a:rPr>
              <a:t>Clareza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j-lt"/>
              </a:rPr>
              <a:t>O texto claro é aquele que não abre espaço para dúvidas, pois há intenção de que o conteúdo seja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j-lt"/>
              </a:rPr>
              <a:t>compreendido pelo interlocutor. Quem escreve deve pensar para quem está escrevendo e antecipar-se às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j-lt"/>
              </a:rPr>
              <a:t>possibilidades de interpretação desse interlocutor. Para tanto é fundamental ordenar, de forma concisa e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j-lt"/>
              </a:rPr>
              <a:t>objetiva, as ideias e as palavras, usando um vocabulário acessível aos possíveis leitores. </a:t>
            </a: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FA36127-F6D4-8CDA-8B55-B0B6DD0E1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557F046-5484-F2C8-DD53-527A28D7BF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CE04D3D7-E970-E64F-8844-51B0E7B95A7C}"/>
              </a:ext>
            </a:extLst>
          </p:cNvPr>
          <p:cNvSpPr txBox="1"/>
          <p:nvPr/>
        </p:nvSpPr>
        <p:spPr>
          <a:xfrm>
            <a:off x="372534" y="478884"/>
            <a:ext cx="7507111" cy="393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- Características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pt-BR" sz="2000" b="1" i="0" u="none" strike="noStrike" baseline="0" dirty="0">
                <a:solidFill>
                  <a:srgbClr val="000000"/>
                </a:solidFill>
                <a:latin typeface="+mn-lt"/>
              </a:rPr>
              <a:t>Concisão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n-lt"/>
              </a:rPr>
              <a:t>O texto conciso consegue transmitir mais informações com menos palavras. Deve se limitar às questões essenciais, evitando excesso de adjetivos e repetições. 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n-lt"/>
              </a:rPr>
              <a:t>Um texto conciso suprime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n-lt"/>
              </a:rPr>
              <a:t>redundâncias, obviedades, trivialidades, sentenças supérfluas ou dispersivas. Tende para a condensação de ideias, eliminando aquelas que não são importantes.</a:t>
            </a: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6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22D873D-79AA-4641-0895-DEFDA9498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06A8731-0514-4A4F-71AC-6F72478CDE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92EEABE-D9A2-3333-42FD-025446140EAF}"/>
              </a:ext>
            </a:extLst>
          </p:cNvPr>
          <p:cNvSpPr txBox="1"/>
          <p:nvPr/>
        </p:nvSpPr>
        <p:spPr>
          <a:xfrm>
            <a:off x="372534" y="478884"/>
            <a:ext cx="7507111" cy="411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- Características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endParaRPr lang="pt-BR" sz="20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Exemplo de texto em que não há concisão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Tenho a enorme satisfação de, através deste, convidar Vossa Senhoria para participar da belíssima solenidade de inauguração da nova Unidade de Saúde do bairro Pinheirinho.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Exemplo de concisão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Tenho a satisfação de convidar Vossa Excelência para a solenidade de inauguração da Unidade de Saúde do bairro Pinheirinho.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0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718CE38-97AF-7B48-3BD5-8A6177E5E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F2CE0A1-E6A6-0B9C-C9FE-5AC226F9F6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6C452AA-F1D3-5A02-9BE9-75DDBC5A775B}"/>
              </a:ext>
            </a:extLst>
          </p:cNvPr>
          <p:cNvSpPr txBox="1"/>
          <p:nvPr/>
        </p:nvSpPr>
        <p:spPr>
          <a:xfrm>
            <a:off x="372534" y="478884"/>
            <a:ext cx="7507111" cy="328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- Características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Polidez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Polidez é sinônimo de respeito, educação e gentileza, pressupostos fundamentais da comunicação oficial.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Mesmo quando o texto trata de assuntos desagradáveis, a linguagem deve ser cortês, evitando termos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desrespeitosos.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É possível ser firme sem agredir o leitor. Por isso, é necessário eliminar expressões vulgares, irreverentes, gírias, banalidades, ironias e leviandades</a:t>
            </a:r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0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8042530-AD68-F1BF-EFFE-5A99C4122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3F1E54B-1AA9-4E9E-3959-E007EBE5BA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588CE34-2925-08E6-22AC-664128012406}"/>
              </a:ext>
            </a:extLst>
          </p:cNvPr>
          <p:cNvSpPr txBox="1"/>
          <p:nvPr/>
        </p:nvSpPr>
        <p:spPr>
          <a:xfrm>
            <a:off x="372534" y="478884"/>
            <a:ext cx="7507111" cy="337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Impessoalidade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comunicação oficial se caracteriza pelo tratamento impessoal, ou seja, pela ausência de impressões individuais, porque é feita em nome do serviço público. O destinatário será outro órgão público ou o público.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assuntos que constam da comunicação oficial dizem respeito às atribuições do órgão que a emite.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1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EA442F1-020A-CF70-32CD-B1E91A0A7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5F9A598-B76F-9C0A-1CBB-E388CEC8A6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E1D879DE-7642-5208-F071-821B2D1BA89C}"/>
              </a:ext>
            </a:extLst>
          </p:cNvPr>
          <p:cNvSpPr txBox="1"/>
          <p:nvPr/>
        </p:nvSpPr>
        <p:spPr>
          <a:xfrm>
            <a:off x="372534" y="478884"/>
            <a:ext cx="7507111" cy="341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Objetividade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informações devem ser as mais objetivas possíveis, incluindo, se necessário, dados quantificados.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deve ser direto, evitando-se rodeios, termos supérfluos, excesso de adjetivos, ideias e vocábulos repetidos. Por isso, não se admite ambiguidade, trechos confusos, escolha inadequada de palavras, termos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desconexos, falta de ligação entre sentenças e parágrafos, ou mesmo incoerência na exposição de ideias.</a:t>
            </a:r>
            <a:endParaRPr lang="pt-BR" sz="12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8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16F5EAB-CAE3-686A-7F7A-ABFFD670F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6F1DD9A-3B93-4B0F-ED5C-A1D54A3E6A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0330017-598F-081F-714B-7CFA1C912922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2C075-7DAB-E0BC-7C90-ABF312424491}"/>
              </a:ext>
            </a:extLst>
          </p:cNvPr>
          <p:cNvSpPr txBox="1"/>
          <p:nvPr/>
        </p:nvSpPr>
        <p:spPr>
          <a:xfrm>
            <a:off x="485422" y="1140178"/>
            <a:ext cx="6412089" cy="194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Coerência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coerente (ou “bem formado”) é aquele que não se contradiz nem contradiz as expectativas do leitor. A coerência diz respeito à funcionalidade do que é dito, do como e para quem é dito. 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3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E644430-6BFF-BEC2-9747-E1CBE5682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377F51E-BEC1-CDC4-AF93-6BBDE7B006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16A542C-2770-CC9F-19E3-2428253B35E8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6DD2D-0BCB-B3B7-458E-5E712659A733}"/>
              </a:ext>
            </a:extLst>
          </p:cNvPr>
          <p:cNvSpPr txBox="1"/>
          <p:nvPr/>
        </p:nvSpPr>
        <p:spPr>
          <a:xfrm>
            <a:off x="485422" y="1140178"/>
            <a:ext cx="6412089" cy="2966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Correção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correto deve respeitar as normas de linguagem, as regras gramaticais e ortográficas da norma-padrão e, na redação oficial, deve atender às características de cada gênero e situação.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Deve-se evitar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uso de expressões estrangeiras, gírias, palavras antiquadas ou não dicionarizadas.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2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6E5270B3-8AAE-8BF4-DFF3-1507B92DB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47A54B5E-3553-B003-3A0E-618179762A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DB9C8BC6-D62A-B223-E2F2-C77E655D7E7E}"/>
              </a:ext>
            </a:extLst>
          </p:cNvPr>
          <p:cNvSpPr txBox="1"/>
          <p:nvPr/>
        </p:nvSpPr>
        <p:spPr>
          <a:xfrm>
            <a:off x="282222" y="0"/>
            <a:ext cx="7892128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TÉCNICAS DE REDAÇÃO OFICIAL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E58E4ED-2834-6489-42E0-CB6CFD353507}"/>
              </a:ext>
            </a:extLst>
          </p:cNvPr>
          <p:cNvSpPr txBox="1"/>
          <p:nvPr/>
        </p:nvSpPr>
        <p:spPr>
          <a:xfrm>
            <a:off x="2709333" y="2199575"/>
            <a:ext cx="4109155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Professor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Carlos Barbosa Júnior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7943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0E3D500-EBD3-3A98-2264-8B3CD1193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AF74367-83C3-1C31-0A83-0648B28530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3C9B406F-CE37-080E-337B-01FF130C0565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AB7E1-F058-9F33-206D-34F71916370A}"/>
              </a:ext>
            </a:extLst>
          </p:cNvPr>
          <p:cNvSpPr txBox="1"/>
          <p:nvPr/>
        </p:nvSpPr>
        <p:spPr>
          <a:xfrm>
            <a:off x="485422" y="1140178"/>
            <a:ext cx="6412089" cy="2966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Revisão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versão definitiva de um texto se obtém após uma leitura minuciosa, adequando a forma ao conteúdo e respeitando criteriosamente a estética, o estilo (clareza e precisão), a estrutura (sequência, ordenação,coesão e coerência) e a gramática (ortografia, acentuação, concordância, regência e pontuação).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Dica: seja medieval!</a:t>
            </a:r>
          </a:p>
        </p:txBody>
      </p:sp>
    </p:spTree>
    <p:extLst>
      <p:ext uri="{BB962C8B-B14F-4D97-AF65-F5344CB8AC3E}">
        <p14:creationId xmlns:p14="http://schemas.microsoft.com/office/powerpoint/2010/main" val="647315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02F90C9-4DC9-79F7-0B84-B3AE3B9A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D09EA54-ED4E-33F5-98A8-9FB58FEBB0F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46A0250-DFB8-42CD-DAE3-4851136741DE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0312B-31ED-956D-2AA6-D52B04AE0FB2}"/>
              </a:ext>
            </a:extLst>
          </p:cNvPr>
          <p:cNvSpPr txBox="1"/>
          <p:nvPr/>
        </p:nvSpPr>
        <p:spPr>
          <a:xfrm>
            <a:off x="541866" y="1105500"/>
            <a:ext cx="6412089" cy="3980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preciso verificar se o autor do texto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levou em consideração o interlocutor a quem será encaminhado o texto;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</a:t>
            </a: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foi cortês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colocou o leitor a par do assunto a ser tratado, revelando conhecer os interesses do interlocutor;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4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8031ED8-92B9-3B9E-B5A8-59C9B4CC3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8881823-CDF5-92EB-688D-374990A2E1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B851AA1-8196-1E48-3D3C-9DE0DB7C6211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B01CC8-6FA2-261D-51B6-EFC383FEDEE6}"/>
              </a:ext>
            </a:extLst>
          </p:cNvPr>
          <p:cNvSpPr txBox="1"/>
          <p:nvPr/>
        </p:nvSpPr>
        <p:spPr>
          <a:xfrm>
            <a:off x="541866" y="1105500"/>
            <a:ext cx="6412089" cy="429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preciso verificar se o autor do texto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 deixou o texto claro e objetivo para ser lido com facilidade, ou seja, foi direto ao assunto, foi conciso e redigiu com precisão vocabular;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 reuniu todos os dados necessários antes de escrever, enfatizando devidamente os pontos principais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não deixando o essencial fora do texto;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 utilizou parágrafo novo para ideias novas;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2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24A9CE3-2F9D-3D16-8644-564E13CD8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8B0D41A-ADA0-7B8B-4CA9-1D8FFFEEE4D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FE55189-95DE-BE7F-2B9B-20373F02863F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DD386-AB88-2AAB-3F3C-5B5E7D8A5E56}"/>
              </a:ext>
            </a:extLst>
          </p:cNvPr>
          <p:cNvSpPr txBox="1"/>
          <p:nvPr/>
        </p:nvSpPr>
        <p:spPr>
          <a:xfrm>
            <a:off x="564444" y="1092661"/>
            <a:ext cx="6412089" cy="4401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É preciso verificar se o autor do texto oficial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g. confirmou se o significado de cada sentença está claro, objetivo ou sem ambiguidade;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h. usou a norma-padrão exigida e expressões adequadas;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i. verificou se há coerência lógica e se a ortografia e a pontuação estão corretas;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8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15AE58D-9727-90E8-E4A8-2716D69B4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2A27293-D6CE-74C3-03E3-BA79C31DFB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FB2EA5E-EEA7-55E7-B1D3-E216437791F9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E28A5-040A-D8D6-9CFC-C8881B55A4B4}"/>
              </a:ext>
            </a:extLst>
          </p:cNvPr>
          <p:cNvSpPr txBox="1"/>
          <p:nvPr/>
        </p:nvSpPr>
        <p:spPr>
          <a:xfrm>
            <a:off x="564444" y="1092661"/>
            <a:ext cx="6412089" cy="429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É preciso verificar se o autor do texto oficial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j. observou se as sentenças longas estão bem organizadas;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k. iniciou com letra maiúscula os nomes próprios, parágrafos e palavras que vêm depois do ponto final;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l. empregou expressões adequadas (como “então”, “assim”, “portanto”) para introduzir a conclusão, conforme o gênero escrito.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3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802E41A-BF90-277F-0166-5A2E177E6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55133B0-066D-7E84-6ECD-469CCF6AF6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D661E92-607D-7B58-B83D-B752DE172D15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33F8F-A4D5-B2D0-D322-4C9176D89628}"/>
              </a:ext>
            </a:extLst>
          </p:cNvPr>
          <p:cNvSpPr txBox="1"/>
          <p:nvPr/>
        </p:nvSpPr>
        <p:spPr>
          <a:xfrm>
            <a:off x="564444" y="1092661"/>
            <a:ext cx="6412089" cy="429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DICAS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devem fazer parte do texto oficial: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Duplas negações, como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impossibilidade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(no lugar de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possibilidade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Metáforas, como “No seio da administração pública”; analogias, como “O serviço público é uma grande família”, e outras expressões do gênero.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25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7C53AB86-D30C-F6BC-0DAF-50F5CA26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C88BDE3-087E-CA7B-D4C8-17ED4BFB17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A4C1E2F-4908-B36B-7EFC-57EBE169D294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324F2-2707-CDD9-716F-F4B541BF9099}"/>
              </a:ext>
            </a:extLst>
          </p:cNvPr>
          <p:cNvSpPr txBox="1"/>
          <p:nvPr/>
        </p:nvSpPr>
        <p:spPr>
          <a:xfrm>
            <a:off x="564444" y="1092661"/>
            <a:ext cx="6412089" cy="524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DICAS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Não utilize v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erbos na voz passiva, como “Os livros foram comprados pela Secretaria Municipal da Educação”.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Prefira a voz ativa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“A Secretaria Municipal da Educação comprou os livros”.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Substitua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vocábulos ou expressões antiquadas.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Reserve.</a:t>
            </a: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57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CA53FCE-5019-6E78-222B-383F8283B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D6F972C-CAF8-9D86-796B-770F71B119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F2112F0-36A9-E7F5-8A67-3B5F2324D414}"/>
              </a:ext>
            </a:extLst>
          </p:cNvPr>
          <p:cNvSpPr txBox="1"/>
          <p:nvPr/>
        </p:nvSpPr>
        <p:spPr>
          <a:xfrm>
            <a:off x="372534" y="478884"/>
            <a:ext cx="7507111" cy="444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INTRODUÇÕES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deve ser iniciado sem artificialismos, de maneira concisa, clara, objetiva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direta.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Exemplos de introduções inadequadas e adequadas: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Vimos por meio desta informar que...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Informamos que...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Valemo-nos deste meio para fazer chegar às mãos de Vossa Senhoria...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Enviamos a Vossa Senhoria...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D6B40-0FCC-0594-FC41-36964E985969}"/>
              </a:ext>
            </a:extLst>
          </p:cNvPr>
          <p:cNvSpPr txBox="1"/>
          <p:nvPr/>
        </p:nvSpPr>
        <p:spPr>
          <a:xfrm>
            <a:off x="606485" y="1029599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78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21A591F-7E84-51F4-B926-0CE23C517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66D3AFC-30DB-AF96-9F10-630DE512BC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0EEA7712-4957-5F7D-F742-9803BF734AC2}"/>
              </a:ext>
            </a:extLst>
          </p:cNvPr>
          <p:cNvSpPr txBox="1"/>
          <p:nvPr/>
        </p:nvSpPr>
        <p:spPr>
          <a:xfrm>
            <a:off x="372534" y="478884"/>
            <a:ext cx="7507111" cy="400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INTRODUÇÕES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Tem a presente a finalidade de acusar o recebimento...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Recebemos....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Dirigimo-nos ao caro colega a fim de efetuar nosso pedido de desculpas.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Pedimos desculpas....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Desejo levar ao seu conhecimento que...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Informo-lhe que... Comunico-lhe que...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5AD89-1130-558C-D8B6-B9B04C34E2CC}"/>
              </a:ext>
            </a:extLst>
          </p:cNvPr>
          <p:cNvSpPr txBox="1"/>
          <p:nvPr/>
        </p:nvSpPr>
        <p:spPr>
          <a:xfrm>
            <a:off x="564444" y="1092661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42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3F776E7-92C6-B56D-CE89-AD2160479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078C913-CEB7-FF46-7B3A-9D2608B6F9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BDEA909-DDCD-45F6-F135-472C65C66D32}"/>
              </a:ext>
            </a:extLst>
          </p:cNvPr>
          <p:cNvSpPr txBox="1"/>
          <p:nvPr/>
        </p:nvSpPr>
        <p:spPr>
          <a:xfrm>
            <a:off x="372534" y="478884"/>
            <a:ext cx="7507111" cy="400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INTRODUÇÕES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Formulamos a presente para solicitar...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Solicitamos...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Vimos por intermédio desta solicitar...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Solicitamos...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Procedemos à escolha de...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Escolhemos...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BE96B-F4B3-027D-E832-FC157105A9E3}"/>
              </a:ext>
            </a:extLst>
          </p:cNvPr>
          <p:cNvSpPr txBox="1"/>
          <p:nvPr/>
        </p:nvSpPr>
        <p:spPr>
          <a:xfrm>
            <a:off x="564444" y="1092661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0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96C15A5-3793-A01D-13F9-C2619F9F2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D7B8013-EBB1-50CC-B4F0-E0E2077001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ADA7A583-B8BF-9DEA-CE64-6CC01A379DA2}"/>
              </a:ext>
            </a:extLst>
          </p:cNvPr>
          <p:cNvSpPr txBox="1"/>
          <p:nvPr/>
        </p:nvSpPr>
        <p:spPr>
          <a:xfrm>
            <a:off x="627896" y="355061"/>
            <a:ext cx="7507111" cy="462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pt-B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ÉCNICAS DE REDAÇÃO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OFICIAL</a:t>
            </a:r>
          </a:p>
          <a:p>
            <a:r>
              <a:rPr lang="pt-BR" sz="1800" dirty="0"/>
              <a:t>1 A comunicação institucional/tratamento da informação.</a:t>
            </a:r>
          </a:p>
          <a:p>
            <a:endParaRPr lang="pt-BR" sz="1800" dirty="0"/>
          </a:p>
          <a:p>
            <a:r>
              <a:rPr lang="pt-BR" sz="1800" dirty="0"/>
              <a:t>2 Formalidade e padronização da redação oficial.</a:t>
            </a:r>
          </a:p>
          <a:p>
            <a:endParaRPr lang="pt-BR" sz="1800" dirty="0"/>
          </a:p>
          <a:p>
            <a:r>
              <a:rPr lang="pt-BR" sz="1800" dirty="0"/>
              <a:t>3 Simplificação da linguagem.</a:t>
            </a:r>
          </a:p>
          <a:p>
            <a:endParaRPr lang="pt-BR" sz="1800" dirty="0"/>
          </a:p>
          <a:p>
            <a:r>
              <a:rPr lang="pt-BR" sz="1800" dirty="0"/>
              <a:t>4 Manual de Redação Oficial da Presidência da República.</a:t>
            </a:r>
          </a:p>
          <a:p>
            <a:endParaRPr lang="pt-BR" sz="1800" dirty="0"/>
          </a:p>
          <a:p>
            <a:r>
              <a:rPr lang="pt-BR" sz="1800" dirty="0"/>
              <a:t>5 Introduções e fechos das correspondências.</a:t>
            </a:r>
          </a:p>
          <a:p>
            <a:endParaRPr lang="pt-BR" sz="1800" dirty="0"/>
          </a:p>
          <a:p>
            <a:r>
              <a:rPr lang="pt-BR" sz="1800" dirty="0"/>
              <a:t>6 Apresentação de normas e modelos de</a:t>
            </a:r>
          </a:p>
          <a:p>
            <a:r>
              <a:rPr lang="pt-BR" sz="1800" dirty="0"/>
              <a:t>a) Ofício (simples, circular, com cópia)</a:t>
            </a:r>
          </a:p>
          <a:p>
            <a:endParaRPr lang="pt-BR" sz="18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2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7426A97-D758-A37A-F8B8-733CFBB3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A9197C3-F88C-476B-0AC7-3F693CC0D9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DA22BBD-84E7-E8C4-8E60-9DCB09BBCF5F}"/>
              </a:ext>
            </a:extLst>
          </p:cNvPr>
          <p:cNvSpPr txBox="1"/>
          <p:nvPr/>
        </p:nvSpPr>
        <p:spPr>
          <a:xfrm>
            <a:off x="372534" y="478884"/>
            <a:ext cx="7507111" cy="443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FECHOS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deve ser finalizado sempre com objetividade, evitando-se frases feitas, expressões vazias e arcaicas. A saudação final deve se ater a duas expressões: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Atenciosamente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para autoridades de hierarquia igual ou inferior e para particulares.Devido à formalidade dos documentos oficiais, deve-se evitar a abreviação de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Atenciosamente.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Respeitosamente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para autoridades de hierarquia superior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CF4C2-4830-FC45-B651-E1C8317A3D86}"/>
              </a:ext>
            </a:extLst>
          </p:cNvPr>
          <p:cNvSpPr txBox="1"/>
          <p:nvPr/>
        </p:nvSpPr>
        <p:spPr>
          <a:xfrm>
            <a:off x="564444" y="1092661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91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795792D-E01F-2FCE-C593-BADB35E44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20CCC66-D9A6-1EF1-DBAA-3C3C822D0D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3DEAE336-5DF7-E25B-2EA8-00B8EAA584E0}"/>
              </a:ext>
            </a:extLst>
          </p:cNvPr>
          <p:cNvSpPr txBox="1"/>
          <p:nvPr/>
        </p:nvSpPr>
        <p:spPr>
          <a:xfrm>
            <a:off x="372534" y="478884"/>
            <a:ext cx="7507111" cy="443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FECHOS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deve ser finalizado sempre com objetividade, evitando-se frases feitas, expressões vazias e arcaicas. A saudação final deve se ater a duas expressões: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Atenciosamente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para autoridades de hierarquia igual ou inferior e para particulares.Devido à formalidade dos documentos oficiais, deve-se evitar a abreviação de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Atenciosamente.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Respeitosamente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para autoridades de hierarquia superior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6F11F-3CD7-6E91-5A13-DEAA68F5C9D8}"/>
              </a:ext>
            </a:extLst>
          </p:cNvPr>
          <p:cNvSpPr txBox="1"/>
          <p:nvPr/>
        </p:nvSpPr>
        <p:spPr>
          <a:xfrm>
            <a:off x="564444" y="1092661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99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D210813-DBEE-238F-E1D4-45778FFB3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9772817-2AF4-3DC4-F199-7EFCAD2C20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1602BB2-791E-4BF0-FCE8-B85B69DD1EBF}"/>
              </a:ext>
            </a:extLst>
          </p:cNvPr>
          <p:cNvSpPr txBox="1"/>
          <p:nvPr/>
        </p:nvSpPr>
        <p:spPr>
          <a:xfrm>
            <a:off x="372534" y="478884"/>
            <a:ext cx="7507111" cy="453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ASSINATURA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 assinatura deve ser acompanhada do nome legível, digitado em caixa-baixa, e do cargo ou função de quem assina.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Não deve constar linha no local da assinatura.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Não se deve antepor título ao signatário, como: Dra. Adelaide Beltrão, Cel. Francisco Azevedo.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Coloque apenas o nome do signatário: Adelaide Beltrão, Francisco Azevedo.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51943-BD08-7CF3-4C58-B7CAC669F2CB}"/>
              </a:ext>
            </a:extLst>
          </p:cNvPr>
          <p:cNvSpPr txBox="1"/>
          <p:nvPr/>
        </p:nvSpPr>
        <p:spPr>
          <a:xfrm>
            <a:off x="564444" y="1092661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8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452DA94-5583-5D9C-328F-857586B9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0E57424-70E9-A26C-692E-A0EFED211D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9EF6467-942A-643E-BC0E-999FE3FA4398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2FFF1-4E15-6BB1-FFBF-5BCACBD81D89}"/>
              </a:ext>
            </a:extLst>
          </p:cNvPr>
          <p:cNvSpPr txBox="1"/>
          <p:nvPr/>
        </p:nvSpPr>
        <p:spPr>
          <a:xfrm>
            <a:off x="564444" y="1024928"/>
            <a:ext cx="6412089" cy="307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Documento que registra resumidamente e com clareza as ocorrências, deliberações, resoluções e decisões de reuniões ou assembleias.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ter valor jurídico, deve ser redigida de tal maneira que não se possa modificá-la posteriormente.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9219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812709D-56D7-F8F4-6992-EF9B5333F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BC88248-AB28-2865-745C-C3A5B96D115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DB44FEE-3856-8CDA-94CA-C36E6F6CD6A8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372F9-3780-31E1-7679-5A7EFC47805F}"/>
              </a:ext>
            </a:extLst>
          </p:cNvPr>
          <p:cNvSpPr txBox="1"/>
          <p:nvPr/>
        </p:nvSpPr>
        <p:spPr>
          <a:xfrm>
            <a:off x="654755" y="867043"/>
            <a:ext cx="6412089" cy="413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Devem ser escritas: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sem parágrafos ou alíneas (ocupando todo o espaço da página);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 abreviaturas de palavras ou expressões;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os numerais por extenso;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 emendas ou rasuras;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o verbo no pretérito perfeito do indicativo. Ex.: verbo </a:t>
            </a:r>
            <a:r>
              <a:rPr lang="pt-BR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falar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falou, falaram; verbo </a:t>
            </a:r>
            <a:r>
              <a:rPr lang="pt-BR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discutir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:discutiu, discutiram; verbo </a:t>
            </a:r>
            <a:r>
              <a:rPr lang="pt-BR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comentar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comentou, comentaram.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69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EBEC845-F92D-F123-3FBC-F497E493A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3787EDE-9290-CCA6-DB9C-1FBA7AC82A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806AA69-03C4-6FBC-8969-8034EFC9CC17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1AFF7-2C73-21D9-0D32-FC0CB8C09AB0}"/>
              </a:ext>
            </a:extLst>
          </p:cNvPr>
          <p:cNvSpPr txBox="1"/>
          <p:nvPr/>
        </p:nvSpPr>
        <p:spPr>
          <a:xfrm>
            <a:off x="654755" y="867043"/>
            <a:ext cx="6412089" cy="389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Partes de uma ata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dia, mês, ano e hora (por extenso);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local;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presidente e secretário dos trabalhos;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pessoas presentes, devidamente qualificadas (conselheiros, secretários, diretores...);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ordem do dia (discussão, votação, deliberação...);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fecho;</a:t>
            </a:r>
          </a:p>
          <a:p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assinatura (do presidente e do secretário ou de todos os presentes, conforme decisão doórgão que redige a ata).</a:t>
            </a:r>
          </a:p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51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F959237-D55A-A777-5B46-67F3032D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DB29C98-C10F-32EA-06BD-D281F31C1E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85E52BB4-C761-B6F2-8D4A-DE1D6C17AB79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33650-CEE2-4F33-06F9-FE955D24D412}"/>
              </a:ext>
            </a:extLst>
          </p:cNvPr>
          <p:cNvSpPr txBox="1"/>
          <p:nvPr/>
        </p:nvSpPr>
        <p:spPr>
          <a:xfrm>
            <a:off x="654755" y="867043"/>
            <a:ext cx="6412089" cy="67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5E97C-0CC2-6CD5-C73F-BDE6E56D7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89" y="109045"/>
            <a:ext cx="7560159" cy="44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46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EAEEC01-BFA0-783E-8C95-F7349C13D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376F3AD-98D8-24BA-1038-5F807669A6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D2C19F9-455D-EC86-77D5-DF13EA5E6B58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7B2DF-27FD-BEC3-0FF4-07799B485EE3}"/>
              </a:ext>
            </a:extLst>
          </p:cNvPr>
          <p:cNvSpPr txBox="1"/>
          <p:nvPr/>
        </p:nvSpPr>
        <p:spPr>
          <a:xfrm>
            <a:off x="654755" y="867043"/>
            <a:ext cx="6412089" cy="324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DECLARAÇÃO</a:t>
            </a: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A declaração é um documento que pode ser utilizado por qualquer pessoa, física ou jurídica, pública ou privada, para afirmar a existência ou inexistência de fatos, o conhecimento ou desconhecimento de algo.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Serve também para explicar, justificar, esclarecer situações, manifestar vontade ao prestar testemunho de algo por escrito.</a:t>
            </a: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58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04E6838-E3FD-2ED6-AC3A-28F288A4F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61D4F0F-F4A4-F1B8-5829-48F8986977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5A3DFB7-8BA7-0D46-7201-FFEC2FE5C01F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D465D-1735-AC92-E3F9-6EE04F99881C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0D1A2-FB90-0062-CC33-DAD88729E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355" y="311285"/>
            <a:ext cx="5928708" cy="369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47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5BBE8F5-1030-87B5-D419-28781DBB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250A2B7-AAE7-DB6C-B290-7088228055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6B7706E-3D3F-1D12-EE80-44B0B46A56C5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C5E59-EED9-95AD-BDE1-F2CDA5A2E1D6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EA34-486C-F3D1-146A-E82F117164D9}"/>
              </a:ext>
            </a:extLst>
          </p:cNvPr>
          <p:cNvSpPr txBox="1"/>
          <p:nvPr/>
        </p:nvSpPr>
        <p:spPr>
          <a:xfrm>
            <a:off x="790575" y="867043"/>
            <a:ext cx="6031705" cy="177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 é o meio de comunicação escrita e formal que os órgãos públicos endereçam uns aos outros, a entidades privadas e a pessoas físicas ou jurídicas, para tratar de assuntos de interesse da Administração.</a:t>
            </a:r>
          </a:p>
        </p:txBody>
      </p:sp>
    </p:spTree>
    <p:extLst>
      <p:ext uri="{BB962C8B-B14F-4D97-AF65-F5344CB8AC3E}">
        <p14:creationId xmlns:p14="http://schemas.microsoft.com/office/powerpoint/2010/main" val="190025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479AF3A-995E-1E1E-54C8-0172A3647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FAF9206-9145-614E-271F-870CE09B23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F2ECD82-E82D-A0A8-2592-E1815E894BAD}"/>
              </a:ext>
            </a:extLst>
          </p:cNvPr>
          <p:cNvSpPr txBox="1"/>
          <p:nvPr/>
        </p:nvSpPr>
        <p:spPr>
          <a:xfrm>
            <a:off x="417689" y="596799"/>
            <a:ext cx="7507111" cy="476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dirty="0"/>
              <a:t>		b) Declaração</a:t>
            </a:r>
          </a:p>
          <a:p>
            <a:endParaRPr lang="pt-BR" sz="1800" dirty="0"/>
          </a:p>
          <a:p>
            <a:r>
              <a:rPr lang="pt-BR" sz="1800" dirty="0"/>
              <a:t>		c) Ata e Memória de Reunião</a:t>
            </a:r>
          </a:p>
          <a:p>
            <a:endParaRPr lang="pt-BR" sz="1800" dirty="0"/>
          </a:p>
          <a:p>
            <a:r>
              <a:rPr lang="pt-BR" sz="1800" dirty="0"/>
              <a:t>		d) Convite – impresso e por e-mail</a:t>
            </a:r>
          </a:p>
          <a:p>
            <a:endParaRPr lang="pt-BR" sz="1800" dirty="0"/>
          </a:p>
          <a:p>
            <a:r>
              <a:rPr lang="pt-BR" sz="1800" dirty="0"/>
              <a:t>		e) Parecer, informação e despacho</a:t>
            </a:r>
          </a:p>
          <a:p>
            <a:endParaRPr lang="pt-BR" sz="1800" dirty="0"/>
          </a:p>
          <a:p>
            <a:r>
              <a:rPr lang="pt-BR" sz="1800" dirty="0"/>
              <a:t>		f) Requerimentos</a:t>
            </a:r>
          </a:p>
          <a:p>
            <a:r>
              <a:rPr lang="pt-BR" sz="1800" dirty="0"/>
              <a:t>	</a:t>
            </a:r>
          </a:p>
          <a:p>
            <a:r>
              <a:rPr lang="pt-BR" sz="1800" dirty="0"/>
              <a:t>		g) Relatórios</a:t>
            </a:r>
          </a:p>
          <a:p>
            <a:endParaRPr lang="pt-BR" sz="1800" dirty="0"/>
          </a:p>
          <a:p>
            <a:r>
              <a:rPr lang="pt-BR" sz="1800" dirty="0"/>
              <a:t>		h) Outros</a:t>
            </a:r>
          </a:p>
          <a:p>
            <a:endParaRPr lang="pt-BR" sz="1800" dirty="0"/>
          </a:p>
          <a:p>
            <a:r>
              <a:rPr lang="pt-BR" sz="1800" dirty="0"/>
              <a:t>              		7 Exercícios práticos de produção de textos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24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073B18D-2976-B09D-9E48-46D02CB91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6DD039A-E576-EA2A-CE15-1E906278B35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9A31158-61B8-4D29-0AA1-A8923A27AC8C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5614C-8109-832C-340C-2F1EF65592FB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83EE4-0EC9-338F-CECE-468BFCDA146B}"/>
              </a:ext>
            </a:extLst>
          </p:cNvPr>
          <p:cNvSpPr txBox="1"/>
          <p:nvPr/>
        </p:nvSpPr>
        <p:spPr>
          <a:xfrm>
            <a:off x="1409700" y="295275"/>
            <a:ext cx="5412580" cy="4712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Partes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Timbre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identifica o órgão que expede o ofício. A Prefeitura de Curitiba utiliza o brasão oficial, instituído pela Lei Municipal n.º 2.993, de 11 de maio de 1967.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Número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número de ordem do documento, barra/ano e hífen seguido da sigla do órgão expedidor. Ex.: Ofício n.º 1443/2013-SIGLA. A numeração deve recomeçar no início de cada ano civil e ser indicada em todas as páginas, da seguinte forma: Folha 2 do Ofício n.º ...../ANO-SIGLA.</a:t>
            </a:r>
          </a:p>
          <a:p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Local e data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na mesma altura do número, com alinhamento à direita. Coloca-se ponto após o ano. Ex.: Curitiba, 25 de julho de 2013.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70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DC72B2B-5668-C5B9-D6BD-A878F740E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BE0E65A-2E7B-2B22-ED2C-E82919438F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73BEACD-CA24-7CF5-0F4E-DEBA711716E8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1C5DF-3353-6B4C-EA7D-23011550C76D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82E0A-F353-FFFF-7777-6E48FD2ECB89}"/>
              </a:ext>
            </a:extLst>
          </p:cNvPr>
          <p:cNvSpPr txBox="1"/>
          <p:nvPr/>
        </p:nvSpPr>
        <p:spPr>
          <a:xfrm>
            <a:off x="1409700" y="295275"/>
            <a:ext cx="5412580" cy="3467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Assunto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resumo do teor do ofício. Não é usual e só se justifica quando o documento for muito extenso ou quando o organismo ao qual se destina exige essa identificação, como é o caso de alguns ministérios. Quando consta, deve estar localizado acima do vocativo, alinhado à margem esquerda. Ex.: Assunto: Prestação de contas relativa ao Contrato n.º 0000/2013.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64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1193B0F-82C2-F0C6-FF92-659B56446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71F064E-2ABB-952D-F8B9-E53CDEFDEF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5217F63-BDB2-F7D6-B176-E1E60AD9BD4A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F1B6-E2F7-5466-832C-4F6DE9B28DFE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2AB1E-945C-38A1-DDC5-B5FCFC3F658A}"/>
              </a:ext>
            </a:extLst>
          </p:cNvPr>
          <p:cNvSpPr txBox="1"/>
          <p:nvPr/>
        </p:nvSpPr>
        <p:spPr>
          <a:xfrm>
            <a:off x="1409700" y="295275"/>
            <a:ext cx="54125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Vocativo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é a invocação do destinatário pelo cargo que ocupa. Deve estar alinhado a 2,5cm da margem esquerda, seguido de dois-pontos. 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Ex.: 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Senhor Secretário: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Senhor Superintendente: 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Senhor Diretor:</a:t>
            </a:r>
          </a:p>
          <a:p>
            <a:pPr>
              <a:buNone/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Obs.: Apenas quando se tratar da autoridade maior dos Três Poderes (Presidente da República, do Supremo Tribunal Federal e do Congresso Nacional), o vocativo é precedido de </a:t>
            </a:r>
            <a:r>
              <a:rPr lang="pt-BR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Excelentíssimo.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60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77C51D7-62CE-BBA9-F3A9-948FC72CE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9B8549D-35AA-1D54-94C5-AE2B965258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6F6ED93-439F-9A61-8F7E-78F474306D55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56659-DAF3-5DB8-7581-DE9E2E692C6C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B5975-5288-D5D8-B12F-AEFA79B74592}"/>
              </a:ext>
            </a:extLst>
          </p:cNvPr>
          <p:cNvSpPr txBox="1"/>
          <p:nvPr/>
        </p:nvSpPr>
        <p:spPr>
          <a:xfrm>
            <a:off x="1409700" y="295275"/>
            <a:ext cx="54125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buNone/>
            </a:pP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 Texto: é o corpo do documento, a exposição do assunto. </a:t>
            </a:r>
          </a:p>
          <a:p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Compõe-se de introdução, desenvolvimento e conclusão.</a:t>
            </a: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95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0F5BB6F-8CC6-87E7-896F-35CA0618E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2E58F61-F950-CDAE-AA44-CA02EEB6DD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EB7AEFB1-EAF9-FB22-6C62-FCD9859AE7ED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AE2814-69D9-3CA0-34B0-AC13EB7D7270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0891E-5413-08EB-8DBB-C43EFFC92318}"/>
              </a:ext>
            </a:extLst>
          </p:cNvPr>
          <p:cNvSpPr txBox="1"/>
          <p:nvPr/>
        </p:nvSpPr>
        <p:spPr>
          <a:xfrm>
            <a:off x="1409700" y="295275"/>
            <a:ext cx="5412580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g. Fecho: fórmula de cortesia utilizada para encerrar o ofício. Em certos casos, a frase final pode ser usada para reiterar algo ou agradecer, mas é recomendável utilizar apenas as expressões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Atenciosamente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(para autoridades da mesma hierarquia ou de hierarquia inferior) e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Respeitosamente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(para autoridades superiores). Essas expressões são seguidas de vírgula e se alinham ao parágrafo.</a:t>
            </a: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13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7A2D050-B572-81F0-8AA7-D09508064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93FD315-AC96-ADD7-76E2-697E20C275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31A220C-8FBF-BF76-417E-84570607C301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DC9FD-EEF5-14F0-1717-A76EC141E7A4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B6F9A-EAC8-2F88-C402-0EA0F48D33AA}"/>
              </a:ext>
            </a:extLst>
          </p:cNvPr>
          <p:cNvSpPr txBox="1"/>
          <p:nvPr/>
        </p:nvSpPr>
        <p:spPr>
          <a:xfrm>
            <a:off x="1409700" y="295275"/>
            <a:ext cx="5412580" cy="4458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Assinatura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centralizada na folha, é colocada acima do nome do signatário. Não se deve colocar traço para indicar o local da assinatura.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0" dirty="0">
                <a:solidFill>
                  <a:srgbClr val="333333"/>
                </a:solidFill>
                <a:effectLst/>
                <a:latin typeface="NewsGothBT"/>
                <a:ea typeface="Aptos" panose="020B0004020202020204" pitchFamily="34" charset="0"/>
                <a:cs typeface="NewsGothBT"/>
              </a:rPr>
              <a:t>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Endereçamento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 nome, cargo e endereço do destinatário do ofício localizam-se na margem esquerda, no final da folha, conforme os modelos abaixo. Quando o ofício tiver mais de uma página, o endereçamento permanecerá na primeira página, a aproximadamente cinco centímetros do final do texto.</a:t>
            </a: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85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0F4FF55-90BC-0841-F067-EC03B3398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FA0ED52-9F92-7AAD-76E3-0B025C268F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D16F132-B1EF-1D97-4D08-54FA0FB59A2E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1DAA9-DB9B-A611-908F-ED45849EAA0F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9D5DE-E94B-87D7-CB76-B3412446FD3F}"/>
              </a:ext>
            </a:extLst>
          </p:cNvPr>
          <p:cNvSpPr txBox="1"/>
          <p:nvPr/>
        </p:nvSpPr>
        <p:spPr>
          <a:xfrm>
            <a:off x="1409700" y="295275"/>
            <a:ext cx="5412580" cy="4806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buNone/>
            </a:pPr>
            <a:r>
              <a:rPr lang="pt-B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Modelos de endereçamento</a:t>
            </a:r>
          </a:p>
          <a:p>
            <a:pPr>
              <a:buNone/>
            </a:pP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Sua Excelência o Senhor</a:t>
            </a:r>
          </a:p>
          <a:p>
            <a:pPr>
              <a:lnSpc>
                <a:spcPct val="115000"/>
              </a:lnSpc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Ministro Fulano de Tal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Ministério da Integração Nacional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Esplanada dos Ministérios, Bloco E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70067-901 – Brasília – DF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Sua Excelência a Senhora 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Fulana de Tal</a:t>
            </a:r>
          </a:p>
          <a:p>
            <a:pPr>
              <a:lnSpc>
                <a:spcPct val="115000"/>
              </a:lnSpc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Ministra da Cultura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Esplanada dos Ministérios, Bloco R</a:t>
            </a:r>
          </a:p>
          <a:p>
            <a:pPr>
              <a:lnSpc>
                <a:spcPct val="115000"/>
              </a:lnSpc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70067-901 – Brasília – DF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70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AEDB2D3-75D6-541D-CB20-BD308168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632B47F-EC19-566B-B42C-FF9AF876EE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5132E58-8C7A-A35E-3451-7202A3A0882A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24E08-B848-55C6-36AC-2240CB7FBE0E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87990-1369-94A8-F5C7-3CF6F59C472D}"/>
              </a:ext>
            </a:extLst>
          </p:cNvPr>
          <p:cNvSpPr txBox="1"/>
          <p:nvPr/>
        </p:nvSpPr>
        <p:spPr>
          <a:xfrm>
            <a:off x="1409700" y="295275"/>
            <a:ext cx="5412580" cy="4067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buNone/>
            </a:pPr>
            <a:r>
              <a:rPr lang="pt-B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Modelos de endereçamento</a:t>
            </a:r>
          </a:p>
          <a:p>
            <a:pPr>
              <a:buNone/>
            </a:pP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À Senhora</a:t>
            </a:r>
          </a:p>
          <a:p>
            <a:pPr>
              <a:lnSpc>
                <a:spcPct val="115000"/>
              </a:lnSpc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Fulana de Tal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Diretora do Departamento de Logística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Av. João Gualberto, 623 – Ed. Delta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80030-000 – Curitiba – PR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Ao Senhor</a:t>
            </a:r>
          </a:p>
          <a:p>
            <a:pPr>
              <a:lnSpc>
                <a:spcPct val="115000"/>
              </a:lnSpc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Fulano de Tal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Rua Boa Esperança, 4 – Bairro Tal</a:t>
            </a:r>
          </a:p>
          <a:p>
            <a:pPr>
              <a:lnSpc>
                <a:spcPct val="115000"/>
              </a:lnSpc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80040-000 – Curitiba – PR</a:t>
            </a: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9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8121BFF-E341-AAFB-80E2-B1C2EE9B0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480F30B-1A84-6293-445E-89B1ECD73E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6F1680B-2440-697A-F8F1-1488D16FB2AD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BE06D-2F6E-0E9C-105F-9C3A600017C2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0E7BB-4BD3-E879-90B7-72B73AEF5AE2}"/>
              </a:ext>
            </a:extLst>
          </p:cNvPr>
          <p:cNvSpPr txBox="1"/>
          <p:nvPr/>
        </p:nvSpPr>
        <p:spPr>
          <a:xfrm>
            <a:off x="1409700" y="295275"/>
            <a:ext cx="5412580" cy="411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Recomendações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 nome de quem assina não deve ser grafado todo em letras maiúsculas nem negritado.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 cargo ou função de quem assina pode ser negritado.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Não se deve antepor títulos (doutor, professor, engenheiro, etc.) ao nome de quem assina.</a:t>
            </a:r>
          </a:p>
          <a:p>
            <a:pPr>
              <a:buNone/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 assinatura estará centralizada no final do documento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65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9BB254A-02C1-6E8A-5E54-75497120A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F01939B-79CC-03F7-9D06-8BC99571B9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6553045-B5FA-DC85-0CFE-FDE1C5B2BB09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FC6315-F845-D6F0-B37D-679824EE7798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BEBDB-E952-3319-E86E-6F14485A4E3D}"/>
              </a:ext>
            </a:extLst>
          </p:cNvPr>
          <p:cNvSpPr txBox="1"/>
          <p:nvPr/>
        </p:nvSpPr>
        <p:spPr>
          <a:xfrm>
            <a:off x="1409700" y="295275"/>
            <a:ext cx="5412580" cy="431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Recomendações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Se houver mais de uma página, a assinatura será centralizada no final da última folha.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Quando mais de uma pessoa assina o ofício, a de maior hierarquia ocupará a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posição à esquerda. À direita, assina o responsável pelo teor do documento </a:t>
            </a:r>
          </a:p>
          <a:p>
            <a:pPr>
              <a:lnSpc>
                <a:spcPct val="115000"/>
              </a:lnSpc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Não se deve usar as formas Digníssimo (DD), Mui Digno (MD) e Ilustríssimo (Ilmo.).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0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A16DAAD-9243-B24B-FF77-8E1F6C2E2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787C6ED-ED73-A0C9-7D65-DA568A8686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35140FD-AA90-34AD-0550-2EF9DD18A04C}"/>
              </a:ext>
            </a:extLst>
          </p:cNvPr>
          <p:cNvSpPr txBox="1"/>
          <p:nvPr/>
        </p:nvSpPr>
        <p:spPr>
          <a:xfrm>
            <a:off x="519289" y="833865"/>
            <a:ext cx="7507111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comunicação</a:t>
            </a:r>
          </a:p>
          <a:p>
            <a:endParaRPr lang="pt-BR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finalidade da língua é comunicar, quer pela fala, quer pela escrita. Para que haja comunicação, são necessários: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alguém que comunique;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algo a ser comunicado;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alguém que receba essa comunicação. </a:t>
            </a:r>
            <a:endParaRPr lang="pt-BR" sz="20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22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7ECBC52-AB7F-F956-EB2B-A8B17C499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9A297BC-AA74-6EB2-A578-5B09D172D1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8C0C7D30-0F98-0C9F-5650-A2043402E9F3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22B7F-CD3A-A71B-137C-DCBB13B18AFD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70200-918A-375C-3ECA-74194FD68AB4}"/>
              </a:ext>
            </a:extLst>
          </p:cNvPr>
          <p:cNvSpPr txBox="1"/>
          <p:nvPr/>
        </p:nvSpPr>
        <p:spPr>
          <a:xfrm>
            <a:off x="1409700" y="295275"/>
            <a:ext cx="5412580" cy="3560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PARECER</a:t>
            </a: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NewsGothBT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333333"/>
                </a:solidFill>
                <a:latin typeface="+mn-lt"/>
              </a:rPr>
              <a:t>Ato administrativo que, em geral, integra um processo, apontando soluções favoráveis ou desfavoráveis,cuja justificativa se fundamenta em dispositivos legais, na jurisprudência e em informações. O parecer pode ser administrativo (diz respeito a caso burocrático) e científico ou técnico (diz respeito a matéria específica. Ex.:o parecer de auditores). </a:t>
            </a: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56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CDEACA9-7F97-6028-74A8-D8B7E3610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5D586E6-FEE2-4CD9-AA76-0AC1FD0E2E6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E35190F-3B77-1267-C4BF-796184E7D27E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E6D4B-42F8-0588-D8B1-E97F4E08D3B0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D1336-726F-C9A7-CE76-584B6ADA47DC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DC293-0401-BAD1-870B-B5FA30FD2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-142875"/>
            <a:ext cx="5657144" cy="46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7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23C517A-B16A-80B0-FCA4-C4BF56C54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004BDCD-96E0-05DA-51B0-644FFB483F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8457926-B7D8-CD84-7444-A8E6428569F0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98010-2B5C-25A0-856D-1F264F38CE8B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0041CA-48F2-D743-8698-59E0C343027B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E1270-1C92-CF8B-56AD-541E531500A1}"/>
              </a:ext>
            </a:extLst>
          </p:cNvPr>
          <p:cNvSpPr txBox="1"/>
          <p:nvPr/>
        </p:nvSpPr>
        <p:spPr>
          <a:xfrm>
            <a:off x="1123950" y="228601"/>
            <a:ext cx="5767387" cy="212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CONVITE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convite é produzido e redigido de formas variadas, adotando-se uma linguagem adequada ao grau de formalidade exigido para cada situação e às características socioculturais do meio em que circulará. 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do convite, além de claro e objetivo, deve, obrigatoriamente, informar o nome do evento e da pessoa ou instituição que convida. 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3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EFE9DE9-5355-DF70-B76A-83BBD3C83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8D8032E-7D9D-776E-8820-AED0B5B3EF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3B05C21-74AF-625C-1F4B-A967B0387C2F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4D5D8-80B5-61AE-1F33-10EADA4B684A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B8231-322B-A905-F0EB-5E00F19ABBA3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56891-4BE9-4D20-E5D0-BF3305B9A2BD}"/>
              </a:ext>
            </a:extLst>
          </p:cNvPr>
          <p:cNvSpPr txBox="1"/>
          <p:nvPr/>
        </p:nvSpPr>
        <p:spPr>
          <a:xfrm>
            <a:off x="1123950" y="228601"/>
            <a:ext cx="5767387" cy="3781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CONVITE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ecomendações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adaptação da linguagem ao tipo de convite (formal ou informal), de acordo com a situação;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observação rigorosa da concordância, pontuação e ortografia;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envio com antecedência apropriada;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inclusão das informações sobre data, hora e local do evento no corpo do texto ou alinhadas no final;</a:t>
            </a:r>
          </a:p>
          <a:p>
            <a:pPr>
              <a:buNone/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confirmação ou não de presença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24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2BC99A9-726A-C7EE-581A-64CE13450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C30885A-4584-08D7-391E-E59233ECE8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0FA2B11-83FD-AFA1-E6E0-89C9FE343206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0A7DA-1A08-195A-FC02-BBC453B2887F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6987C-98E4-B89E-9122-AEC5B45728CE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7F9D-47F7-276B-77C7-A005DA006EE3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CONVITE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CFA38-D458-7700-79B2-8E4443714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5" y="142875"/>
            <a:ext cx="8094353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23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3B8DFB9-2DCA-2054-13AE-01092B55F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423E0BE-B3EC-A6DE-B855-23655F61D8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C26A9B7-198C-A74E-AEFC-17CFB4B91DFC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5E749-F905-103E-1972-FCF4F9EF268D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37A8B-877C-03CE-EA5C-23F86EB6E08F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21C03-6B4D-6364-7994-0C80562028D3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C49D8-2F56-B0B5-240E-FE02A8B08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66" y="561975"/>
            <a:ext cx="7243900" cy="33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92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FBE56F6-18CF-9C49-BCA6-BBB1A2612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6EE6739-66DD-1891-DC52-3563729C10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B85FB55-EC51-BBD9-1015-7D2E99346C5E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63647-F5A2-DDE1-401C-F8DDA0275BD5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47BA2-9E75-D280-FF5C-A15D6E6F20C0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96C00-FCB5-BE81-BECD-718CB1276498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38ECC-02D9-CE54-CBE8-C49B08F4E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58" y="295276"/>
            <a:ext cx="6616308" cy="39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662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906A034-6127-6A89-77B5-E1209DAEA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53BD3D6-AE51-B310-8D66-FECA4C3765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E2D2B5E-426F-2402-7B80-08B4E2A4BF2C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FA263-CCB5-B541-4D9A-851EDADE5D5E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F6A79-6385-A79E-965D-AFF4BE02CAE5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5F270-A804-A38C-AFAA-562C9AC9295D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049F0F-0B88-EFE6-F33C-63724357F4CD}"/>
              </a:ext>
            </a:extLst>
          </p:cNvPr>
          <p:cNvSpPr txBox="1"/>
          <p:nvPr/>
        </p:nvSpPr>
        <p:spPr>
          <a:xfrm>
            <a:off x="807155" y="1019443"/>
            <a:ext cx="6412089" cy="272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Dependendo da importância do assunto, pode ser mais conveniente elaborar um ofício, memorando ou convite formal. Depois, é preciso que o estilo e o nível de linguagem sejam adequados ao assunto e ao destinatário.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Assim como os demais gêneros de correspondência, o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sempre terá um remetente e um destinatário, ou mais de um.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102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1C156AE-136E-CB55-558D-44992F95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AD8F3EB-CCEE-9CE8-650D-8278EF84B9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AE5004B-2328-A1B3-89F8-EE48B9A48279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45E1A-7841-9E4D-006B-B78453E707C1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79D59-C067-2F52-63AD-E4594D42CDDA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AF5C7-914B-7126-B7F0-BBABBCA035D7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6447B-6AD6-2248-1402-496C986B5C88}"/>
              </a:ext>
            </a:extLst>
          </p:cNvPr>
          <p:cNvSpPr txBox="1"/>
          <p:nvPr/>
        </p:nvSpPr>
        <p:spPr>
          <a:xfrm>
            <a:off x="807155" y="1019443"/>
            <a:ext cx="6412089" cy="2830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A finalidade do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 estar clara: o assunto da mensagem – o que deve ser dito, que detalhes são imprescindíveis para o entendimento do pedido ou resposta, etc. Se a mensagem for muito longa, o melhor é uma conversa telefônica, que depois pode ser ‘oficializada’ por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430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CFE68CA-2D0F-9D73-FA23-E4D30D38F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CFAF67B-DA57-9608-F309-31CED554DB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E23AFBF-9BC3-6A1E-614A-ED5A35B49D25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2866C-BEA1-BEDC-5439-6EA5C7CB4274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93633-9342-17F1-7C99-ED9E53BEA902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D40FD-A4A6-F14A-8325-E85548FCB5BC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C54DF-568F-72E9-FAEE-8D62EDE03B4F}"/>
              </a:ext>
            </a:extLst>
          </p:cNvPr>
          <p:cNvSpPr txBox="1"/>
          <p:nvPr/>
        </p:nvSpPr>
        <p:spPr>
          <a:xfrm>
            <a:off x="807155" y="1019443"/>
            <a:ext cx="6412089" cy="367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o texto for longo, é preciso evitar parágrafos grandes, dividindo-os em tópicos de fácil leitura.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A rapidez e agilidade inerentes à comunicação por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justificam informalidade. O erro mais comum é abreviar palavras, como se tornou usual nos programas de comunicação rápida.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importa que tipo de comunicação esteja sendo feita, mas quem irá recebê-la.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4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8D55FB-EB1F-051F-DCAC-16389AAE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D340DA7-3DB2-74DD-0A60-1894D19271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0E4FCA4-1FDB-5388-10B4-AE9265E2E240}"/>
              </a:ext>
            </a:extLst>
          </p:cNvPr>
          <p:cNvSpPr txBox="1"/>
          <p:nvPr/>
        </p:nvSpPr>
        <p:spPr>
          <a:xfrm>
            <a:off x="519289" y="833865"/>
            <a:ext cx="7507111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comunicação oficial 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No caso da comunicação oficial: </a:t>
            </a:r>
          </a:p>
          <a:p>
            <a:endParaRPr lang="pt-BR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pt-BR" sz="1800" dirty="0">
                <a:latin typeface="+mj-lt"/>
              </a:rPr>
              <a:t>1) </a:t>
            </a:r>
            <a:r>
              <a:rPr lang="pt-BR" sz="1800" b="1" dirty="0">
                <a:latin typeface="+mj-lt"/>
              </a:rPr>
              <a:t>Q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uem comunica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?  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dirty="0">
                <a:latin typeface="+mj-lt"/>
              </a:rPr>
              <a:t>2) </a:t>
            </a:r>
            <a:r>
              <a:rPr lang="pt-BR" sz="1800" b="1" dirty="0">
                <a:latin typeface="+mj-lt"/>
              </a:rPr>
              <a:t>O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 que se comunica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?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i="0" u="none" strike="noStrike" baseline="0" dirty="0">
                <a:solidFill>
                  <a:srgbClr val="000000"/>
                </a:solidFill>
                <a:latin typeface="+mj-lt"/>
              </a:rPr>
              <a:t>3)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Quem é o destinatário da comunicação?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6483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76D7E68C-A16E-592C-667F-D6C72C950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C90E0539-E104-4088-C92A-F44163AE41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28779E3-8F5D-522A-1405-134428B6907B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F6C36-F8CF-86CC-FB5C-D3EC061FC06C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D7D76-58D3-4150-0B6E-F4DE933282B4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22BE3-82B2-CE05-4990-2C812E87267F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652FB-9416-FBF8-2D32-56B3AC0E4DBE}"/>
              </a:ext>
            </a:extLst>
          </p:cNvPr>
          <p:cNvSpPr txBox="1"/>
          <p:nvPr/>
        </p:nvSpPr>
        <p:spPr>
          <a:xfrm>
            <a:off x="807155" y="1019443"/>
            <a:ext cx="6412089" cy="2930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RELATÓRIO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Exposição de fatos, ocorrências, situações, analisados com o objetivo de orientar o interessado ou o superior imediato para determinada ação.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Relatório é um documento oficial no qual uma autoridade relata a atividade de uma repartição, ou presta conta de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seus atos a uma autoridade hierarquicamente superior.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549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6DD1D06-2CFD-C91A-68BE-E504C725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7C9BA39-4DD6-0137-7707-5DAFA25ECE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C3F8C52D-4746-95C4-86F1-C9DE9C856071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59D71-C872-14C4-E879-7DFAAAEB0CA1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342BD-145B-0B1A-4DD7-4CF54C7FE3C5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B7018-EF81-FA7F-7BBF-7F22804F9890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CB092-8D7B-A6CA-43AD-534FE768A427}"/>
              </a:ext>
            </a:extLst>
          </p:cNvPr>
          <p:cNvSpPr txBox="1"/>
          <p:nvPr/>
        </p:nvSpPr>
        <p:spPr>
          <a:xfrm>
            <a:off x="807155" y="1019443"/>
            <a:ext cx="6412089" cy="3035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REQUERIMENTO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requerimento é utilizado, por pessoa física ou jurídica, para formalizar solicitação a autoridades ou órgãos públicos.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usual é redigir os requerimentos em terceira pessoa. Inicia-se o texto, portanto, com o nome da pessoa ou entidade que faz o pedido.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0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3FB431A-2FE5-BD08-DF9D-D6182A504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E1F14D0-D912-7F03-B4E3-3BEAA1F0E0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A711B7F-C76E-B645-1C9B-81AE18250539}"/>
              </a:ext>
            </a:extLst>
          </p:cNvPr>
          <p:cNvSpPr txBox="1"/>
          <p:nvPr/>
        </p:nvSpPr>
        <p:spPr>
          <a:xfrm>
            <a:off x="807155" y="478884"/>
            <a:ext cx="7072490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26647-F5D8-7F32-D2C2-9B68E2F75E03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BCC85-8B77-27B6-E4C5-89C0C68D58C5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5F8B9-F8A2-2823-E5F0-8900E2728B9D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E23BC7-6791-F9AF-E94C-BBB3E5164E2D}"/>
              </a:ext>
            </a:extLst>
          </p:cNvPr>
          <p:cNvSpPr txBox="1"/>
          <p:nvPr/>
        </p:nvSpPr>
        <p:spPr>
          <a:xfrm>
            <a:off x="654755" y="123825"/>
            <a:ext cx="6564489" cy="3707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REQUERIMENTO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Timbre: No caso de pessoa jurídica, o documento deve ser redigido em papel timbrado.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Vocativo: deve ser composto somente da citação do cargo da autoridade para o qual se destina o requerimento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Texto: composto de identificação do requerente, pedido e justificativa.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• Identificação ou preâmbulo: inicia-se o texto com o nome do requerente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745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85C8809-A813-B2F7-7B45-DE7E578D2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868874C-7908-DB2B-C59A-021D9733B20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47FE73D-63E8-1B46-D501-343F697F9CD7}"/>
              </a:ext>
            </a:extLst>
          </p:cNvPr>
          <p:cNvSpPr txBox="1"/>
          <p:nvPr/>
        </p:nvSpPr>
        <p:spPr>
          <a:xfrm>
            <a:off x="807155" y="478884"/>
            <a:ext cx="7072490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89A48-F4DE-4B6C-5411-BD1FF54F1B02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32233-89CE-DD7F-D595-E8ED357879FD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0D794-9BC8-F42F-A4AA-69871195AF10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EB21F-5371-72A8-DC18-B235E41FF631}"/>
              </a:ext>
            </a:extLst>
          </p:cNvPr>
          <p:cNvSpPr txBox="1"/>
          <p:nvPr/>
        </p:nvSpPr>
        <p:spPr>
          <a:xfrm>
            <a:off x="654755" y="123825"/>
            <a:ext cx="6564489" cy="4169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REQUERIMENTO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Pedido: inicia-se normalmente pelos verbos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solicita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Após o verbo, pode-se citar a finalidade do pedido, para esclarecimento, como, por exemplo,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requer, para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fins de promoção em serviço público...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(é recomendável evitar a expressão genérica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devidos fins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O pedido deve ser escrito com linguagem clara e objetiva, sem formas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estereotipadas e rebuscadas, como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vem mui respeitosamente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• Justificativa: motivo que fundamenta o pedido. Pode ser acompanhada de citação de leis, decretos, regulamentos, atestados, que servirão de argumentos favoráveis ao      deferimento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753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67E4FFA-07E5-7FBD-68D6-E26F6A25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6972AA0-D256-44DF-E2AD-08BC87D582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136B388-7E34-02D3-115C-E4206C9DACAD}"/>
              </a:ext>
            </a:extLst>
          </p:cNvPr>
          <p:cNvSpPr txBox="1"/>
          <p:nvPr/>
        </p:nvSpPr>
        <p:spPr>
          <a:xfrm>
            <a:off x="807155" y="478884"/>
            <a:ext cx="7072490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9BEE9-73CF-0821-2BD2-2742EE4CB7C6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10DE2-81FD-6852-283A-0FC7CE24FF9F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82CBD-660C-CB95-119E-201FA7B9FE4A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3AD65-E9B5-0950-EB7E-0366AAACA0D1}"/>
              </a:ext>
            </a:extLst>
          </p:cNvPr>
          <p:cNvSpPr txBox="1"/>
          <p:nvPr/>
        </p:nvSpPr>
        <p:spPr>
          <a:xfrm>
            <a:off x="654755" y="123825"/>
            <a:ext cx="6564489" cy="423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REQUERIMENTO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 Fecho: o requerimento encerra-se por uma das seguintes expressões, por extenso ou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abreviadamente: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Nesses termos pede deferimento.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Termos em que pede deferimento.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Pede deferimento.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Espera deferimento.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 Local e data: vêm após o fecho.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f. Assinatura: centralizada. Se houver mais de um requerente, todos devem assinar o documento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44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D72D886-6312-0386-6622-5FCC8724A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5B23A97-8C85-87EA-A33C-34CFDE69F9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EFD552E6-D80B-7F81-21CB-9357C0D482D7}"/>
              </a:ext>
            </a:extLst>
          </p:cNvPr>
          <p:cNvSpPr txBox="1"/>
          <p:nvPr/>
        </p:nvSpPr>
        <p:spPr>
          <a:xfrm>
            <a:off x="807155" y="478884"/>
            <a:ext cx="7072490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A51C5-D3B9-3DAA-3F82-DADA51D20D7A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783C7-19A9-E494-6AFB-21D13BF9C9EF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F14DE-AC99-BE66-5C3A-35523E60C9B4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B9376A-6373-64F2-06C2-77D0228E4FD2}"/>
              </a:ext>
            </a:extLst>
          </p:cNvPr>
          <p:cNvSpPr txBox="1"/>
          <p:nvPr/>
        </p:nvSpPr>
        <p:spPr>
          <a:xfrm>
            <a:off x="654755" y="123825"/>
            <a:ext cx="6564489" cy="5038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REQUERIMENTO</a:t>
            </a:r>
            <a:endParaRPr lang="pt-B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Recomendações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Devem ser abolidas expressões desnecessárias ou arcaicas, como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abaixo assinada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muito (mui)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respeitosamente,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Em geral, na identificação, aparecem as palavras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residente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domiciliado,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não são vocábulos idênticos.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.• Diz-se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estabelecido, residente, morador, sito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rua, avenida, praça;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bairro,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município, etc. As formas </a:t>
            </a:r>
            <a:r>
              <a:rPr lang="pt-BR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estabelecido à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residente à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etc., não são recomendadas.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Requerente é a pessoa que subscreve o requerimento.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609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2A43A92-0B4B-1C32-98DB-21F2DD72C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8A1AD13-C31B-BBA1-7007-BAFE88074D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1143748-52FD-E838-4AA6-9F5FC6251B66}"/>
              </a:ext>
            </a:extLst>
          </p:cNvPr>
          <p:cNvSpPr txBox="1"/>
          <p:nvPr/>
        </p:nvSpPr>
        <p:spPr>
          <a:xfrm>
            <a:off x="807155" y="478884"/>
            <a:ext cx="7072490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5A8D1-3A47-88C7-D0FF-396A72099DC5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CD416-4B51-4773-F323-065263B83DA8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9584A-F323-717E-7BC8-9BE80FFDE724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15079-8FD1-E3E9-4A5F-3240151710F0}"/>
              </a:ext>
            </a:extLst>
          </p:cNvPr>
          <p:cNvSpPr txBox="1"/>
          <p:nvPr/>
        </p:nvSpPr>
        <p:spPr>
          <a:xfrm>
            <a:off x="1315156" y="1295878"/>
            <a:ext cx="6564489" cy="16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86ADA4-84F4-4172-C8ED-8E19FFB2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953" y="0"/>
            <a:ext cx="56060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69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91376-E952-EAF4-22FE-E36C308E7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9BA63-EE5F-2633-D667-79DF9EB0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32" y="0"/>
            <a:ext cx="80759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036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957024-F0AC-406F-221F-419B6E311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323"/>
            <a:ext cx="9144000" cy="30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AA367-18D3-6ADA-602B-BBE8F0F76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946"/>
            <a:ext cx="9144000" cy="31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8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983CF74-DAF9-D5A6-A306-DEB0459F2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D8D5BDB-F8FB-9EC9-3024-F8BCCFDB43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924837E-38FB-18FD-71AA-456DCDFE9625}"/>
              </a:ext>
            </a:extLst>
          </p:cNvPr>
          <p:cNvSpPr txBox="1"/>
          <p:nvPr/>
        </p:nvSpPr>
        <p:spPr>
          <a:xfrm>
            <a:off x="519289" y="833865"/>
            <a:ext cx="7507111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comunicação oficial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No caso da </a:t>
            </a:r>
            <a:r>
              <a:rPr lang="pt-BR" sz="1800" dirty="0">
                <a:latin typeface="+mj-lt"/>
              </a:rPr>
              <a:t>comunicação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 oficial, 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quem comunica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?  </a:t>
            </a:r>
          </a:p>
          <a:p>
            <a:r>
              <a:rPr lang="pt-BR" sz="1800" dirty="0">
                <a:latin typeface="+mj-lt"/>
              </a:rPr>
              <a:t>R. O serviço público</a:t>
            </a:r>
            <a:endParaRPr lang="pt-BR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pt-BR" sz="1800" dirty="0">
              <a:latin typeface="+mj-lt"/>
            </a:endParaRPr>
          </a:p>
          <a:p>
            <a:r>
              <a:rPr lang="pt-BR" sz="1800" b="1" dirty="0">
                <a:latin typeface="+mj-lt"/>
              </a:rPr>
              <a:t>O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 que se comunica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?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R.  Algum assunto relativo às atribuições do órgão que comunica.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Quem é o destinatário da comunicação?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r>
              <a:rPr lang="pt-BR" sz="1800" dirty="0">
                <a:latin typeface="+mj-lt"/>
              </a:rPr>
              <a:t>É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 o público, uma instituição privada ou outro órgão ou entidade pública, do Poder Executivo ou dos outros Poderes.</a:t>
            </a:r>
            <a:endParaRPr lang="pt-BR" sz="20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450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07497-BC8C-BE62-0F16-CF75E56C3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08" y="0"/>
            <a:ext cx="6389511" cy="5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269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A0F387D-4A94-0951-8D94-B74F58886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8713466-1B75-45FD-C8B7-6ABD86F652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23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37470FD3-362F-E2FA-6AE2-55AFEF951CC1}"/>
              </a:ext>
            </a:extLst>
          </p:cNvPr>
          <p:cNvSpPr txBox="1"/>
          <p:nvPr/>
        </p:nvSpPr>
        <p:spPr>
          <a:xfrm>
            <a:off x="372534" y="478884"/>
            <a:ext cx="7507111" cy="64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COLOCAÇÃO PRONOMINAL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pronomes pessoais oblíquos átonos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me, te, se, lhe, o, a, nos, vos, os, as, lhes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em relação aos verbos, podem ocupar três posições.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 observam Faraco e Tezza (1998, p. 15) NÃO SE COMEÇAM SENTENÇAS COM PRONOMES OBLÍQUOS ÁTONOS.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6D940-5565-C35B-6936-2F2D57085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2000029"/>
            <a:ext cx="7256923" cy="1143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1608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A083509-0E50-F626-EC81-64CD9E429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EE4EED1-BE66-A851-223E-F38BFF468B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9B5858F-6E86-15CA-D267-131CE8E5EC17}"/>
              </a:ext>
            </a:extLst>
          </p:cNvPr>
          <p:cNvSpPr txBox="1"/>
          <p:nvPr/>
        </p:nvSpPr>
        <p:spPr>
          <a:xfrm>
            <a:off x="372534" y="478884"/>
            <a:ext cx="7507111" cy="837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Próclise</a:t>
            </a:r>
          </a:p>
          <a:p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Brasil, a tendência é a colocação dos pronomes antes do verbo. Além disso, há palavras que atraem o pronome, tais como: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As de sentido negativo: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nunca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jamais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ninguém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 Ex.: Não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surpreendam com isso!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As conjunções subordinativas, em geral. Ex.: Gritou de susto quando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lhe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mostrei o contracheque.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Os pronomes relativos: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quem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cujo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quanto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 Ex.: Queremos empresas que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transformem em modelos de gestão.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0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50EDFCB-C6A5-FF03-1525-479B67C1C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9B662F8-A3B8-05FA-D02E-0B4BE59B56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ED641E22-BE44-CAA5-B821-9002AD40FBF1}"/>
              </a:ext>
            </a:extLst>
          </p:cNvPr>
          <p:cNvSpPr txBox="1"/>
          <p:nvPr/>
        </p:nvSpPr>
        <p:spPr>
          <a:xfrm>
            <a:off x="372534" y="478884"/>
            <a:ext cx="7507111" cy="791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Próclise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Certos pronomes indefinidos: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tudo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todos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 Ex.: Todos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cumprimentavam.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Os advérbios em geral: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já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sempre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aqui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bem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 Ex.: Já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abrem as portas. Sempre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recordo delas.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Ocorre próclise também nos seguintes casos: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Preposição em + gerúndio: Ex.: Em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tratando de um trabalho urgente, nada o retinha em casa.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Orações que expressem desejo: Ex.: Que Nossa Senhora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proteja.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Orações exclamativas ou interrogativas: Quem está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chamando?          </a:t>
            </a: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572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43F33FA-334C-71D1-0493-141D3ECD0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3816926-B4EE-730B-30E5-41FBBBE4D2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E407415E-5338-034C-623C-D8D49918962F}"/>
              </a:ext>
            </a:extLst>
          </p:cNvPr>
          <p:cNvSpPr txBox="1"/>
          <p:nvPr/>
        </p:nvSpPr>
        <p:spPr>
          <a:xfrm>
            <a:off x="372534" y="478884"/>
            <a:ext cx="7507111" cy="741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Mesóclise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usada quando o verbo estiver no futuro do presente ou do pretérito do indicativo. Ex.: Com essa ideia, ter-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-iam obtido melhores resultados.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Ênclise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usada sempre que houver pausa. Ex.: Você pode conversar com eles, fazê-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 que estão errados.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Atenção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se houver vírgula após um advérbio, haverá ênclise e não próclise. Ex.: A partir de hoje, considero-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alguém de sorte.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o verbo no imperativo. Ex.: Procure seus colegas e convide-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Com a preposição </a:t>
            </a:r>
            <a:r>
              <a:rPr lang="pt-BR" sz="1800" i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 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+ infinitivo. Ex.: O excesso de trabalho começava a</a:t>
            </a: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</a:t>
            </a:r>
            <a:r>
              <a:rPr lang="pt-BR" sz="18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incomodá-</a:t>
            </a:r>
            <a:r>
              <a:rPr lang="pt-BR" sz="18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lo.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060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EA16EBA-44B3-3B57-20AB-A448E22BE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2CAD16A-20A4-88BF-96ED-98E43B3619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A2E6A5BC-184B-33A7-98EA-7F6A38D5A8A5}"/>
              </a:ext>
            </a:extLst>
          </p:cNvPr>
          <p:cNvSpPr txBox="1"/>
          <p:nvPr/>
        </p:nvSpPr>
        <p:spPr>
          <a:xfrm>
            <a:off x="372534" y="478884"/>
            <a:ext cx="7507111" cy="629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DÚVIDAS FREQUENTES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 </a:t>
            </a:r>
            <a:r>
              <a:rPr lang="pt-BR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 </a:t>
            </a:r>
            <a:r>
              <a:rPr lang="pt-BR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MAU?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BEM </a:t>
            </a:r>
            <a:r>
              <a:rPr lang="pt-BR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</a:t>
            </a:r>
            <a:r>
              <a:rPr lang="pt-BR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BOM?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 contrário de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bem.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Ex.: Muitos pessoas escrevem mal (bem).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Mau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 contrário de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bom.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Ex.: Aquele funcionário é um mau (bom) redator.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99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7A0087B-4D35-10E3-7748-3B933CAF0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A10809D-F1D5-4AC0-57B1-D4A4611582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019C464E-A4D0-2A05-66C7-C97356646EE7}"/>
              </a:ext>
            </a:extLst>
          </p:cNvPr>
          <p:cNvSpPr txBox="1"/>
          <p:nvPr/>
        </p:nvSpPr>
        <p:spPr>
          <a:xfrm>
            <a:off x="372534" y="478884"/>
            <a:ext cx="7507111" cy="541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800" dirty="0">
                <a:highlight>
                  <a:srgbClr val="FFFFFF"/>
                </a:highlight>
              </a:rPr>
              <a:t>Exercícios práticos de produção de textos </a:t>
            </a:r>
            <a:endParaRPr lang="pt-BR" sz="28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Escreva um ofício ao Prefeito Municipal encaminhando um projeto de lei aprovado pela Câmara Municipal;</a:t>
            </a:r>
          </a:p>
          <a:p>
            <a:pPr marL="457200" indent="-457200">
              <a:buAutoNum type="alphaLcParenR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Redija um requerimento solicitando providências da Prefeitura Municipal (tema livre);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c)    Redija a ata de reunião de uma comissão da Câmara Municipal.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825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553E670-D781-C4CF-FD32-8C6BB534B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77B5E39-C900-7F0A-BD64-013B9C13DC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C7C0775-D6FE-45AC-D2DB-8C136A746A78}"/>
              </a:ext>
            </a:extLst>
          </p:cNvPr>
          <p:cNvSpPr txBox="1"/>
          <p:nvPr/>
        </p:nvSpPr>
        <p:spPr>
          <a:xfrm>
            <a:off x="372534" y="478884"/>
            <a:ext cx="7507111" cy="1111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Como produzir um bom texto?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Dicas: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comece escrevendo o texto!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i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Como assim, professor?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Faça um planejamento do texto a ser escrito, estabelecendo tópicos.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Depois de escrito, verifique se o texto está claro, se ele tem coerência e coesão.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Peça a um colega ou uma colega que revise o texto.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Encare a leitura e a escrita como exercício, como uma prática deliberada.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499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875E601-D0B6-FAB7-C1CA-09BBCC2FD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3ACB354-1868-9AF5-8BD9-FE529F57DB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781E854-F8A8-41AF-513F-0ABAE5723289}"/>
              </a:ext>
            </a:extLst>
          </p:cNvPr>
          <p:cNvSpPr txBox="1"/>
          <p:nvPr/>
        </p:nvSpPr>
        <p:spPr>
          <a:xfrm>
            <a:off x="372534" y="478884"/>
            <a:ext cx="7507111" cy="995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Como produzir um bom texto?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Dicas: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Amplie o seu repertório de leitura.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Leia o mais que puder, todos os dias.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leia apenas os textos técnicos, que dizem respeito ao seu ofício ou função.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Leia literatura. (prosa e poesia)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862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340DF79-C049-5922-6DAB-38AC6510F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24C6F78-0D5D-C948-CF46-779666079A0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AC08A38-9D4B-961E-9A62-F57AD030DF01}"/>
              </a:ext>
            </a:extLst>
          </p:cNvPr>
          <p:cNvSpPr txBox="1"/>
          <p:nvPr/>
        </p:nvSpPr>
        <p:spPr>
          <a:xfrm>
            <a:off x="609601" y="298262"/>
            <a:ext cx="7507111" cy="1070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Como produzir um bom texto?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Dúvidas? É um bom sinal. Consulte boas referências.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  <a:hlinkClick r:id="rId4"/>
              </a:rPr>
              <a:t>https://www.academia.org.br/nossa-lingua/busca-no-vocabulario</a:t>
            </a: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https://dicionario.priberam.org/</a:t>
            </a: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revisa.carlosbarbosa@gmail.com</a:t>
            </a: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2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DF9B098-433A-014C-1150-669DA76B1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996C7B3-D098-8930-9B0C-D1970BE2B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3DB14591-D879-2F99-AA5F-1E0DADEA9C8D}"/>
              </a:ext>
            </a:extLst>
          </p:cNvPr>
          <p:cNvSpPr txBox="1"/>
          <p:nvPr/>
        </p:nvSpPr>
        <p:spPr>
          <a:xfrm>
            <a:off x="519289" y="833865"/>
            <a:ext cx="7507111" cy="24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ORALIDADE X ESCRITA</a:t>
            </a:r>
          </a:p>
          <a:p>
            <a:endParaRPr lang="pt-BR" sz="24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Onde está a língua?  </a:t>
            </a:r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 oralidade? Na escrita?</a:t>
            </a:r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Quais as principais características da escrita e da oralidade?</a:t>
            </a:r>
          </a:p>
          <a:p>
            <a:endParaRPr lang="pt-BR" sz="2000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316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5093D65-7A1A-49BC-9BAA-01628C9FE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02FE728-898F-23BB-9366-7A31F2C5D0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0CEE6654-D2A8-990D-F21A-D62F7F956CB3}"/>
              </a:ext>
            </a:extLst>
          </p:cNvPr>
          <p:cNvSpPr txBox="1"/>
          <p:nvPr/>
        </p:nvSpPr>
        <p:spPr>
          <a:xfrm>
            <a:off x="372534" y="478884"/>
            <a:ext cx="7507111" cy="828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dá a todos uma estrela.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Uns fazem da estrela um sol.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Outros nem conseguem vê-la.</a:t>
            </a:r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			Helena Kolody</a:t>
            </a: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6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B75B7C2-2480-1E6E-5650-9D21D21F2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A945973-2E98-DC6A-0747-6F3AE52C6F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8399B51C-7007-C9A9-E141-DA92094231A2}"/>
              </a:ext>
            </a:extLst>
          </p:cNvPr>
          <p:cNvSpPr txBox="1"/>
          <p:nvPr/>
        </p:nvSpPr>
        <p:spPr>
          <a:xfrm>
            <a:off x="519289" y="833865"/>
            <a:ext cx="7507111" cy="344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ORALIDADE X ESCRITA</a:t>
            </a:r>
          </a:p>
          <a:p>
            <a:endParaRPr lang="pt-BR" sz="24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kern="100" dirty="0">
                <a:solidFill>
                  <a:schemeClr val="dk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Elem</a:t>
            </a:r>
            <a:r>
              <a:rPr lang="pt-BR" sz="24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entos extratextuais</a:t>
            </a:r>
          </a:p>
          <a:p>
            <a:pPr marL="342900" indent="-342900">
              <a:buFontTx/>
              <a:buChar char="-"/>
            </a:pPr>
            <a:endParaRPr lang="pt-BR" sz="2400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Variedade linguística: “toda língua é um conjunto de variedades”.</a:t>
            </a:r>
          </a:p>
          <a:p>
            <a:pPr marL="342900" indent="-342900">
              <a:buFontTx/>
              <a:buChar char="-"/>
            </a:pPr>
            <a:endParaRPr lang="pt-BR" sz="2400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Com que roupa eu vou?</a:t>
            </a:r>
            <a:endParaRPr lang="pt-BR" sz="2400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478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4187</Words>
  <Application>Microsoft Office PowerPoint</Application>
  <PresentationFormat>On-screen Show (16:9)</PresentationFormat>
  <Paragraphs>611</Paragraphs>
  <Slides>80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Aptos</vt:lpstr>
      <vt:lpstr>Montserrat</vt:lpstr>
      <vt:lpstr>Arial</vt:lpstr>
      <vt:lpstr>NewsGothBT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carlos barbosa júnior</cp:lastModifiedBy>
  <cp:revision>79</cp:revision>
  <dcterms:modified xsi:type="dcterms:W3CDTF">2025-08-05T04:21:05Z</dcterms:modified>
</cp:coreProperties>
</file>